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59" r:id="rId4"/>
    <p:sldMasterId id="2147483692" r:id="rId5"/>
  </p:sldMasterIdLst>
  <p:notesMasterIdLst>
    <p:notesMasterId r:id="rId58"/>
  </p:notesMasterIdLst>
  <p:handoutMasterIdLst>
    <p:handoutMasterId r:id="rId59"/>
  </p:handoutMasterIdLst>
  <p:sldIdLst>
    <p:sldId id="330" r:id="rId6"/>
    <p:sldId id="582" r:id="rId7"/>
    <p:sldId id="658" r:id="rId8"/>
    <p:sldId id="643" r:id="rId9"/>
    <p:sldId id="644" r:id="rId10"/>
    <p:sldId id="645" r:id="rId11"/>
    <p:sldId id="646" r:id="rId12"/>
    <p:sldId id="648" r:id="rId13"/>
    <p:sldId id="649" r:id="rId14"/>
    <p:sldId id="650" r:id="rId15"/>
    <p:sldId id="651" r:id="rId16"/>
    <p:sldId id="653" r:id="rId17"/>
    <p:sldId id="654" r:id="rId18"/>
    <p:sldId id="652" r:id="rId19"/>
    <p:sldId id="655" r:id="rId20"/>
    <p:sldId id="656" r:id="rId21"/>
    <p:sldId id="657" r:id="rId22"/>
    <p:sldId id="610" r:id="rId23"/>
    <p:sldId id="659" r:id="rId24"/>
    <p:sldId id="660" r:id="rId25"/>
    <p:sldId id="661" r:id="rId26"/>
    <p:sldId id="662" r:id="rId27"/>
    <p:sldId id="663" r:id="rId28"/>
    <p:sldId id="664" r:id="rId29"/>
    <p:sldId id="665" r:id="rId30"/>
    <p:sldId id="666" r:id="rId31"/>
    <p:sldId id="667" r:id="rId32"/>
    <p:sldId id="668" r:id="rId33"/>
    <p:sldId id="669" r:id="rId34"/>
    <p:sldId id="670" r:id="rId35"/>
    <p:sldId id="671" r:id="rId36"/>
    <p:sldId id="672" r:id="rId37"/>
    <p:sldId id="680" r:id="rId38"/>
    <p:sldId id="681" r:id="rId39"/>
    <p:sldId id="682" r:id="rId40"/>
    <p:sldId id="683" r:id="rId41"/>
    <p:sldId id="684" r:id="rId42"/>
    <p:sldId id="673" r:id="rId43"/>
    <p:sldId id="674" r:id="rId44"/>
    <p:sldId id="675" r:id="rId45"/>
    <p:sldId id="676" r:id="rId46"/>
    <p:sldId id="677" r:id="rId47"/>
    <p:sldId id="678" r:id="rId48"/>
    <p:sldId id="679" r:id="rId49"/>
    <p:sldId id="685" r:id="rId50"/>
    <p:sldId id="686" r:id="rId51"/>
    <p:sldId id="687" r:id="rId52"/>
    <p:sldId id="688" r:id="rId53"/>
    <p:sldId id="689" r:id="rId54"/>
    <p:sldId id="690" r:id="rId55"/>
    <p:sldId id="599" r:id="rId56"/>
    <p:sldId id="35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21"/>
    <a:srgbClr val="38D9DD"/>
    <a:srgbClr val="78769A"/>
    <a:srgbClr val="272936"/>
    <a:srgbClr val="9E9CB4"/>
    <a:srgbClr val="7FCBC9"/>
    <a:srgbClr val="261E5E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7D086-23BF-4F1B-B4CD-7B79C884083C}" v="1" dt="2025-02-24T08:59:13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50" autoAdjust="0"/>
    <p:restoredTop sz="95278" autoAdjust="0"/>
  </p:normalViewPr>
  <p:slideViewPr>
    <p:cSldViewPr snapToGrid="0" showGuides="1">
      <p:cViewPr varScale="1">
        <p:scale>
          <a:sx n="151" d="100"/>
          <a:sy n="151" d="100"/>
        </p:scale>
        <p:origin x="19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3F0E2A2D-C454-4F37-996B-FD1A3775DE81}"/>
    <pc:docChg chg="modSld">
      <pc:chgData name="Iulian Ilie-Nemedi" userId="c5ffad915e5e9439" providerId="LiveId" clId="{3F0E2A2D-C454-4F37-996B-FD1A3775DE81}" dt="2023-06-16T13:31:46.263" v="0" actId="6549"/>
      <pc:docMkLst>
        <pc:docMk/>
      </pc:docMkLst>
      <pc:sldChg chg="modSp mod">
        <pc:chgData name="Iulian Ilie-Nemedi" userId="c5ffad915e5e9439" providerId="LiveId" clId="{3F0E2A2D-C454-4F37-996B-FD1A3775DE81}" dt="2023-06-16T13:31:46.263" v="0" actId="6549"/>
        <pc:sldMkLst>
          <pc:docMk/>
          <pc:sldMk cId="856147314" sldId="657"/>
        </pc:sldMkLst>
      </pc:sldChg>
    </pc:docChg>
  </pc:docChgLst>
  <pc:docChgLst>
    <pc:chgData name="Iulian Ilie-Nemedi" userId="c5ffad915e5e9439" providerId="LiveId" clId="{7C833B37-1480-BC4E-B657-21B37835A78E}"/>
    <pc:docChg chg="undo custSel addSld delSld modSld">
      <pc:chgData name="Iulian Ilie-Nemedi" userId="c5ffad915e5e9439" providerId="LiveId" clId="{7C833B37-1480-BC4E-B657-21B37835A78E}" dt="2023-02-24T21:56:51.408" v="18" actId="1076"/>
      <pc:docMkLst>
        <pc:docMk/>
      </pc:docMkLst>
      <pc:sldChg chg="del">
        <pc:chgData name="Iulian Ilie-Nemedi" userId="c5ffad915e5e9439" providerId="LiveId" clId="{7C833B37-1480-BC4E-B657-21B37835A78E}" dt="2023-02-24T21:54:18.250" v="0" actId="2696"/>
        <pc:sldMkLst>
          <pc:docMk/>
          <pc:sldMk cId="459170904" sldId="362"/>
        </pc:sldMkLst>
      </pc:sldChg>
      <pc:sldChg chg="add">
        <pc:chgData name="Iulian Ilie-Nemedi" userId="c5ffad915e5e9439" providerId="LiveId" clId="{7C833B37-1480-BC4E-B657-21B37835A78E}" dt="2023-02-24T21:54:53.203" v="1"/>
        <pc:sldMkLst>
          <pc:docMk/>
          <pc:sldMk cId="2352598445" sldId="362"/>
        </pc:sldMkLst>
      </pc:sldChg>
      <pc:sldChg chg="addSp modSp add mod">
        <pc:chgData name="Iulian Ilie-Nemedi" userId="c5ffad915e5e9439" providerId="LiveId" clId="{7C833B37-1480-BC4E-B657-21B37835A78E}" dt="2023-02-24T21:56:51.408" v="18" actId="1076"/>
        <pc:sldMkLst>
          <pc:docMk/>
          <pc:sldMk cId="421380814" sldId="469"/>
        </pc:sldMkLst>
      </pc:sldChg>
    </pc:docChg>
  </pc:docChgLst>
  <pc:docChgLst>
    <pc:chgData name="Iulian Ilie-Nemedi" userId="c5ffad915e5e9439" providerId="LiveId" clId="{F9E023A6-6E99-4A4D-8178-C0856FCDF64F}"/>
    <pc:docChg chg="undo custSel delSld modSld">
      <pc:chgData name="Iulian Ilie-Nemedi" userId="c5ffad915e5e9439" providerId="LiveId" clId="{F9E023A6-6E99-4A4D-8178-C0856FCDF64F}" dt="2024-05-10T04:32:27.801" v="497"/>
      <pc:docMkLst>
        <pc:docMk/>
      </pc:docMkLst>
      <pc:sldChg chg="addSp modSp">
        <pc:chgData name="Iulian Ilie-Nemedi" userId="c5ffad915e5e9439" providerId="LiveId" clId="{F9E023A6-6E99-4A4D-8178-C0856FCDF64F}" dt="2024-05-09T17:44:40.049" v="0"/>
        <pc:sldMkLst>
          <pc:docMk/>
          <pc:sldMk cId="925986790" sldId="330"/>
        </pc:sldMkLst>
      </pc:sldChg>
      <pc:sldChg chg="modAnim">
        <pc:chgData name="Iulian Ilie-Nemedi" userId="c5ffad915e5e9439" providerId="LiveId" clId="{F9E023A6-6E99-4A4D-8178-C0856FCDF64F}" dt="2024-05-10T04:32:03.479" v="495"/>
        <pc:sldMkLst>
          <pc:docMk/>
          <pc:sldMk cId="1508386829" sldId="358"/>
        </pc:sldMkLst>
      </pc:sldChg>
      <pc:sldChg chg="addSp delSp modSp mod modAnim">
        <pc:chgData name="Iulian Ilie-Nemedi" userId="c5ffad915e5e9439" providerId="LiveId" clId="{F9E023A6-6E99-4A4D-8178-C0856FCDF64F}" dt="2024-05-09T18:15:34.407" v="192" actId="167"/>
        <pc:sldMkLst>
          <pc:docMk/>
          <pc:sldMk cId="1357487758" sldId="599"/>
        </pc:sldMkLst>
      </pc:sldChg>
      <pc:sldChg chg="modAnim">
        <pc:chgData name="Iulian Ilie-Nemedi" userId="c5ffad915e5e9439" providerId="LiveId" clId="{F9E023A6-6E99-4A4D-8178-C0856FCDF64F}" dt="2024-05-10T04:17:02.908" v="268"/>
        <pc:sldMkLst>
          <pc:docMk/>
          <pc:sldMk cId="28192385" sldId="610"/>
        </pc:sldMkLst>
      </pc:sldChg>
      <pc:sldChg chg="modAnim">
        <pc:chgData name="Iulian Ilie-Nemedi" userId="c5ffad915e5e9439" providerId="LiveId" clId="{F9E023A6-6E99-4A4D-8178-C0856FCDF64F}" dt="2024-05-09T17:48:51.992" v="32"/>
        <pc:sldMkLst>
          <pc:docMk/>
          <pc:sldMk cId="3131244039" sldId="643"/>
        </pc:sldMkLst>
      </pc:sldChg>
      <pc:sldChg chg="addSp delSp modSp mod modAnim">
        <pc:chgData name="Iulian Ilie-Nemedi" userId="c5ffad915e5e9439" providerId="LiveId" clId="{F9E023A6-6E99-4A4D-8178-C0856FCDF64F}" dt="2024-05-09T17:55:29.633" v="76" actId="14861"/>
        <pc:sldMkLst>
          <pc:docMk/>
          <pc:sldMk cId="546527878" sldId="644"/>
        </pc:sldMkLst>
      </pc:sldChg>
      <pc:sldChg chg="modSp mod modAnim">
        <pc:chgData name="Iulian Ilie-Nemedi" userId="c5ffad915e5e9439" providerId="LiveId" clId="{F9E023A6-6E99-4A4D-8178-C0856FCDF64F}" dt="2024-05-09T18:01:52.403" v="113"/>
        <pc:sldMkLst>
          <pc:docMk/>
          <pc:sldMk cId="3196602437" sldId="645"/>
        </pc:sldMkLst>
      </pc:sldChg>
      <pc:sldChg chg="modAnim">
        <pc:chgData name="Iulian Ilie-Nemedi" userId="c5ffad915e5e9439" providerId="LiveId" clId="{F9E023A6-6E99-4A4D-8178-C0856FCDF64F}" dt="2024-05-09T18:02:10.965" v="119"/>
        <pc:sldMkLst>
          <pc:docMk/>
          <pc:sldMk cId="3803730872" sldId="646"/>
        </pc:sldMkLst>
      </pc:sldChg>
      <pc:sldChg chg="modSp del mod modAnim">
        <pc:chgData name="Iulian Ilie-Nemedi" userId="c5ffad915e5e9439" providerId="LiveId" clId="{F9E023A6-6E99-4A4D-8178-C0856FCDF64F}" dt="2024-05-09T18:00:43.929" v="102" actId="47"/>
        <pc:sldMkLst>
          <pc:docMk/>
          <pc:sldMk cId="381834202" sldId="647"/>
        </pc:sldMkLst>
      </pc:sldChg>
      <pc:sldChg chg="modAnim">
        <pc:chgData name="Iulian Ilie-Nemedi" userId="c5ffad915e5e9439" providerId="LiveId" clId="{F9E023A6-6E99-4A4D-8178-C0856FCDF64F}" dt="2024-05-09T18:02:36.467" v="125"/>
        <pc:sldMkLst>
          <pc:docMk/>
          <pc:sldMk cId="104652285" sldId="648"/>
        </pc:sldMkLst>
      </pc:sldChg>
      <pc:sldChg chg="modSp mod modAnim">
        <pc:chgData name="Iulian Ilie-Nemedi" userId="c5ffad915e5e9439" providerId="LiveId" clId="{F9E023A6-6E99-4A4D-8178-C0856FCDF64F}" dt="2024-05-09T18:03:09.627" v="132"/>
        <pc:sldMkLst>
          <pc:docMk/>
          <pc:sldMk cId="512797299" sldId="649"/>
        </pc:sldMkLst>
      </pc:sldChg>
      <pc:sldChg chg="modAnim">
        <pc:chgData name="Iulian Ilie-Nemedi" userId="c5ffad915e5e9439" providerId="LiveId" clId="{F9E023A6-6E99-4A4D-8178-C0856FCDF64F}" dt="2024-05-10T04:09:19.583" v="197"/>
        <pc:sldMkLst>
          <pc:docMk/>
          <pc:sldMk cId="2104706682" sldId="650"/>
        </pc:sldMkLst>
      </pc:sldChg>
      <pc:sldChg chg="modAnim">
        <pc:chgData name="Iulian Ilie-Nemedi" userId="c5ffad915e5e9439" providerId="LiveId" clId="{F9E023A6-6E99-4A4D-8178-C0856FCDF64F}" dt="2024-05-10T04:09:53.649" v="204"/>
        <pc:sldMkLst>
          <pc:docMk/>
          <pc:sldMk cId="3590604917" sldId="651"/>
        </pc:sldMkLst>
      </pc:sldChg>
      <pc:sldChg chg="modAnim">
        <pc:chgData name="Iulian Ilie-Nemedi" userId="c5ffad915e5e9439" providerId="LiveId" clId="{F9E023A6-6E99-4A4D-8178-C0856FCDF64F}" dt="2024-05-10T04:13:07.649" v="226"/>
        <pc:sldMkLst>
          <pc:docMk/>
          <pc:sldMk cId="983154944" sldId="652"/>
        </pc:sldMkLst>
      </pc:sldChg>
      <pc:sldChg chg="modSp mod modAnim">
        <pc:chgData name="Iulian Ilie-Nemedi" userId="c5ffad915e5e9439" providerId="LiveId" clId="{F9E023A6-6E99-4A4D-8178-C0856FCDF64F}" dt="2024-05-10T04:12:24.922" v="215"/>
        <pc:sldMkLst>
          <pc:docMk/>
          <pc:sldMk cId="3561101966" sldId="653"/>
        </pc:sldMkLst>
      </pc:sldChg>
      <pc:sldChg chg="modAnim">
        <pc:chgData name="Iulian Ilie-Nemedi" userId="c5ffad915e5e9439" providerId="LiveId" clId="{F9E023A6-6E99-4A4D-8178-C0856FCDF64F}" dt="2024-05-10T04:12:47.528" v="221"/>
        <pc:sldMkLst>
          <pc:docMk/>
          <pc:sldMk cId="3370097450" sldId="654"/>
        </pc:sldMkLst>
      </pc:sldChg>
      <pc:sldChg chg="modAnim">
        <pc:chgData name="Iulian Ilie-Nemedi" userId="c5ffad915e5e9439" providerId="LiveId" clId="{F9E023A6-6E99-4A4D-8178-C0856FCDF64F}" dt="2024-05-10T04:13:33.945" v="235"/>
        <pc:sldMkLst>
          <pc:docMk/>
          <pc:sldMk cId="355628312" sldId="655"/>
        </pc:sldMkLst>
      </pc:sldChg>
      <pc:sldChg chg="modAnim">
        <pc:chgData name="Iulian Ilie-Nemedi" userId="c5ffad915e5e9439" providerId="LiveId" clId="{F9E023A6-6E99-4A4D-8178-C0856FCDF64F}" dt="2024-05-10T04:13:51.088" v="237"/>
        <pc:sldMkLst>
          <pc:docMk/>
          <pc:sldMk cId="3639702547" sldId="656"/>
        </pc:sldMkLst>
      </pc:sldChg>
      <pc:sldChg chg="modAnim">
        <pc:chgData name="Iulian Ilie-Nemedi" userId="c5ffad915e5e9439" providerId="LiveId" clId="{F9E023A6-6E99-4A4D-8178-C0856FCDF64F}" dt="2024-05-10T04:16:29.186" v="262"/>
        <pc:sldMkLst>
          <pc:docMk/>
          <pc:sldMk cId="856147314" sldId="657"/>
        </pc:sldMkLst>
      </pc:sldChg>
      <pc:sldChg chg="addSp modSp mod modAnim">
        <pc:chgData name="Iulian Ilie-Nemedi" userId="c5ffad915e5e9439" providerId="LiveId" clId="{F9E023A6-6E99-4A4D-8178-C0856FCDF64F}" dt="2024-05-09T17:47:59.670" v="25"/>
        <pc:sldMkLst>
          <pc:docMk/>
          <pc:sldMk cId="1942857218" sldId="658"/>
        </pc:sldMkLst>
      </pc:sldChg>
      <pc:sldChg chg="modAnim">
        <pc:chgData name="Iulian Ilie-Nemedi" userId="c5ffad915e5e9439" providerId="LiveId" clId="{F9E023A6-6E99-4A4D-8178-C0856FCDF64F}" dt="2024-05-10T04:17:11.583" v="270"/>
        <pc:sldMkLst>
          <pc:docMk/>
          <pc:sldMk cId="1308832932" sldId="659"/>
        </pc:sldMkLst>
      </pc:sldChg>
      <pc:sldChg chg="modAnim">
        <pc:chgData name="Iulian Ilie-Nemedi" userId="c5ffad915e5e9439" providerId="LiveId" clId="{F9E023A6-6E99-4A4D-8178-C0856FCDF64F}" dt="2024-05-10T04:17:28.275" v="274"/>
        <pc:sldMkLst>
          <pc:docMk/>
          <pc:sldMk cId="2179627210" sldId="660"/>
        </pc:sldMkLst>
      </pc:sldChg>
      <pc:sldChg chg="modAnim">
        <pc:chgData name="Iulian Ilie-Nemedi" userId="c5ffad915e5e9439" providerId="LiveId" clId="{F9E023A6-6E99-4A4D-8178-C0856FCDF64F}" dt="2024-05-10T04:17:40.458" v="278"/>
        <pc:sldMkLst>
          <pc:docMk/>
          <pc:sldMk cId="3974041049" sldId="661"/>
        </pc:sldMkLst>
      </pc:sldChg>
      <pc:sldChg chg="addSp modSp mod modAnim">
        <pc:chgData name="Iulian Ilie-Nemedi" userId="c5ffad915e5e9439" providerId="LiveId" clId="{F9E023A6-6E99-4A4D-8178-C0856FCDF64F}" dt="2024-05-10T04:21:19.900" v="300" actId="166"/>
        <pc:sldMkLst>
          <pc:docMk/>
          <pc:sldMk cId="1840319885" sldId="662"/>
        </pc:sldMkLst>
      </pc:sldChg>
      <pc:sldChg chg="modAnim">
        <pc:chgData name="Iulian Ilie-Nemedi" userId="c5ffad915e5e9439" providerId="LiveId" clId="{F9E023A6-6E99-4A4D-8178-C0856FCDF64F}" dt="2024-05-10T04:18:49.875" v="285"/>
        <pc:sldMkLst>
          <pc:docMk/>
          <pc:sldMk cId="2676588220" sldId="663"/>
        </pc:sldMkLst>
      </pc:sldChg>
      <pc:sldChg chg="modSp modAnim">
        <pc:chgData name="Iulian Ilie-Nemedi" userId="c5ffad915e5e9439" providerId="LiveId" clId="{F9E023A6-6E99-4A4D-8178-C0856FCDF64F}" dt="2024-05-10T04:22:14.061" v="311"/>
        <pc:sldMkLst>
          <pc:docMk/>
          <pc:sldMk cId="527348617" sldId="664"/>
        </pc:sldMkLst>
      </pc:sldChg>
      <pc:sldChg chg="modSp mod modAnim">
        <pc:chgData name="Iulian Ilie-Nemedi" userId="c5ffad915e5e9439" providerId="LiveId" clId="{F9E023A6-6E99-4A4D-8178-C0856FCDF64F}" dt="2024-05-10T04:22:31.347" v="319"/>
        <pc:sldMkLst>
          <pc:docMk/>
          <pc:sldMk cId="561838595" sldId="665"/>
        </pc:sldMkLst>
      </pc:sldChg>
      <pc:sldChg chg="modSp mod modAnim">
        <pc:chgData name="Iulian Ilie-Nemedi" userId="c5ffad915e5e9439" providerId="LiveId" clId="{F9E023A6-6E99-4A4D-8178-C0856FCDF64F}" dt="2024-05-10T04:22:43.824" v="328"/>
        <pc:sldMkLst>
          <pc:docMk/>
          <pc:sldMk cId="2228518024" sldId="666"/>
        </pc:sldMkLst>
      </pc:sldChg>
      <pc:sldChg chg="modSp mod modAnim">
        <pc:chgData name="Iulian Ilie-Nemedi" userId="c5ffad915e5e9439" providerId="LiveId" clId="{F9E023A6-6E99-4A4D-8178-C0856FCDF64F}" dt="2024-05-10T04:22:59.261" v="336"/>
        <pc:sldMkLst>
          <pc:docMk/>
          <pc:sldMk cId="519295181" sldId="667"/>
        </pc:sldMkLst>
      </pc:sldChg>
      <pc:sldChg chg="modSp mod modAnim">
        <pc:chgData name="Iulian Ilie-Nemedi" userId="c5ffad915e5e9439" providerId="LiveId" clId="{F9E023A6-6E99-4A4D-8178-C0856FCDF64F}" dt="2024-05-10T04:23:11.608" v="343"/>
        <pc:sldMkLst>
          <pc:docMk/>
          <pc:sldMk cId="3568904040" sldId="668"/>
        </pc:sldMkLst>
      </pc:sldChg>
      <pc:sldChg chg="modSp mod modAnim">
        <pc:chgData name="Iulian Ilie-Nemedi" userId="c5ffad915e5e9439" providerId="LiveId" clId="{F9E023A6-6E99-4A4D-8178-C0856FCDF64F}" dt="2024-05-10T04:23:24.895" v="351"/>
        <pc:sldMkLst>
          <pc:docMk/>
          <pc:sldMk cId="1674493746" sldId="669"/>
        </pc:sldMkLst>
      </pc:sldChg>
      <pc:sldChg chg="modSp mod modAnim">
        <pc:chgData name="Iulian Ilie-Nemedi" userId="c5ffad915e5e9439" providerId="LiveId" clId="{F9E023A6-6E99-4A4D-8178-C0856FCDF64F}" dt="2024-05-10T04:23:43.528" v="360"/>
        <pc:sldMkLst>
          <pc:docMk/>
          <pc:sldMk cId="3367254107" sldId="670"/>
        </pc:sldMkLst>
      </pc:sldChg>
      <pc:sldChg chg="modSp mod modAnim">
        <pc:chgData name="Iulian Ilie-Nemedi" userId="c5ffad915e5e9439" providerId="LiveId" clId="{F9E023A6-6E99-4A4D-8178-C0856FCDF64F}" dt="2024-05-10T04:23:55.554" v="370"/>
        <pc:sldMkLst>
          <pc:docMk/>
          <pc:sldMk cId="1061827673" sldId="671"/>
        </pc:sldMkLst>
      </pc:sldChg>
      <pc:sldChg chg="modAnim">
        <pc:chgData name="Iulian Ilie-Nemedi" userId="c5ffad915e5e9439" providerId="LiveId" clId="{F9E023A6-6E99-4A4D-8178-C0856FCDF64F}" dt="2024-05-10T04:24:17.738" v="375"/>
        <pc:sldMkLst>
          <pc:docMk/>
          <pc:sldMk cId="3892332448" sldId="672"/>
        </pc:sldMkLst>
      </pc:sldChg>
      <pc:sldChg chg="modAnim">
        <pc:chgData name="Iulian Ilie-Nemedi" userId="c5ffad915e5e9439" providerId="LiveId" clId="{F9E023A6-6E99-4A4D-8178-C0856FCDF64F}" dt="2024-05-10T04:26:34.502" v="402"/>
        <pc:sldMkLst>
          <pc:docMk/>
          <pc:sldMk cId="2997723132" sldId="673"/>
        </pc:sldMkLst>
      </pc:sldChg>
      <pc:sldChg chg="modSp modAnim">
        <pc:chgData name="Iulian Ilie-Nemedi" userId="c5ffad915e5e9439" providerId="LiveId" clId="{F9E023A6-6E99-4A4D-8178-C0856FCDF64F}" dt="2024-05-10T04:26:44.166" v="409" actId="20577"/>
        <pc:sldMkLst>
          <pc:docMk/>
          <pc:sldMk cId="2393338471" sldId="674"/>
        </pc:sldMkLst>
      </pc:sldChg>
      <pc:sldChg chg="modSp mod modAnim">
        <pc:chgData name="Iulian Ilie-Nemedi" userId="c5ffad915e5e9439" providerId="LiveId" clId="{F9E023A6-6E99-4A4D-8178-C0856FCDF64F}" dt="2024-05-10T04:28:31.662" v="431"/>
        <pc:sldMkLst>
          <pc:docMk/>
          <pc:sldMk cId="3467745260" sldId="675"/>
        </pc:sldMkLst>
      </pc:sldChg>
      <pc:sldChg chg="modSp mod modAnim">
        <pc:chgData name="Iulian Ilie-Nemedi" userId="c5ffad915e5e9439" providerId="LiveId" clId="{F9E023A6-6E99-4A4D-8178-C0856FCDF64F}" dt="2024-05-10T04:29:12.226" v="446"/>
        <pc:sldMkLst>
          <pc:docMk/>
          <pc:sldMk cId="626367629" sldId="676"/>
        </pc:sldMkLst>
      </pc:sldChg>
      <pc:sldChg chg="modSp mod modAnim">
        <pc:chgData name="Iulian Ilie-Nemedi" userId="c5ffad915e5e9439" providerId="LiveId" clId="{F9E023A6-6E99-4A4D-8178-C0856FCDF64F}" dt="2024-05-10T04:29:38.398" v="455"/>
        <pc:sldMkLst>
          <pc:docMk/>
          <pc:sldMk cId="1404213097" sldId="677"/>
        </pc:sldMkLst>
      </pc:sldChg>
      <pc:sldChg chg="modSp mod modAnim">
        <pc:chgData name="Iulian Ilie-Nemedi" userId="c5ffad915e5e9439" providerId="LiveId" clId="{F9E023A6-6E99-4A4D-8178-C0856FCDF64F}" dt="2024-05-10T04:30:07.297" v="467"/>
        <pc:sldMkLst>
          <pc:docMk/>
          <pc:sldMk cId="107656431" sldId="678"/>
        </pc:sldMkLst>
      </pc:sldChg>
      <pc:sldChg chg="modAnim">
        <pc:chgData name="Iulian Ilie-Nemedi" userId="c5ffad915e5e9439" providerId="LiveId" clId="{F9E023A6-6E99-4A4D-8178-C0856FCDF64F}" dt="2024-05-10T04:30:27.164" v="473"/>
        <pc:sldMkLst>
          <pc:docMk/>
          <pc:sldMk cId="2411103591" sldId="679"/>
        </pc:sldMkLst>
      </pc:sldChg>
      <pc:sldChg chg="modAnim">
        <pc:chgData name="Iulian Ilie-Nemedi" userId="c5ffad915e5e9439" providerId="LiveId" clId="{F9E023A6-6E99-4A4D-8178-C0856FCDF64F}" dt="2024-05-10T04:24:34.225" v="379"/>
        <pc:sldMkLst>
          <pc:docMk/>
          <pc:sldMk cId="1725539557" sldId="680"/>
        </pc:sldMkLst>
      </pc:sldChg>
      <pc:sldChg chg="modAnim">
        <pc:chgData name="Iulian Ilie-Nemedi" userId="c5ffad915e5e9439" providerId="LiveId" clId="{F9E023A6-6E99-4A4D-8178-C0856FCDF64F}" dt="2024-05-10T04:24:53.142" v="383"/>
        <pc:sldMkLst>
          <pc:docMk/>
          <pc:sldMk cId="1240870307" sldId="681"/>
        </pc:sldMkLst>
      </pc:sldChg>
      <pc:sldChg chg="modAnim">
        <pc:chgData name="Iulian Ilie-Nemedi" userId="c5ffad915e5e9439" providerId="LiveId" clId="{F9E023A6-6E99-4A4D-8178-C0856FCDF64F}" dt="2024-05-10T04:25:13.760" v="388"/>
        <pc:sldMkLst>
          <pc:docMk/>
          <pc:sldMk cId="4171987801" sldId="682"/>
        </pc:sldMkLst>
      </pc:sldChg>
      <pc:sldChg chg="modAnim">
        <pc:chgData name="Iulian Ilie-Nemedi" userId="c5ffad915e5e9439" providerId="LiveId" clId="{F9E023A6-6E99-4A4D-8178-C0856FCDF64F}" dt="2024-05-10T04:25:34.360" v="394"/>
        <pc:sldMkLst>
          <pc:docMk/>
          <pc:sldMk cId="2893730596" sldId="683"/>
        </pc:sldMkLst>
      </pc:sldChg>
      <pc:sldChg chg="modAnim">
        <pc:chgData name="Iulian Ilie-Nemedi" userId="c5ffad915e5e9439" providerId="LiveId" clId="{F9E023A6-6E99-4A4D-8178-C0856FCDF64F}" dt="2024-05-10T04:26:10.984" v="398"/>
        <pc:sldMkLst>
          <pc:docMk/>
          <pc:sldMk cId="2457181413" sldId="684"/>
        </pc:sldMkLst>
      </pc:sldChg>
      <pc:sldChg chg="modAnim">
        <pc:chgData name="Iulian Ilie-Nemedi" userId="c5ffad915e5e9439" providerId="LiveId" clId="{F9E023A6-6E99-4A4D-8178-C0856FCDF64F}" dt="2024-05-10T04:31:00.233" v="479"/>
        <pc:sldMkLst>
          <pc:docMk/>
          <pc:sldMk cId="878525342" sldId="685"/>
        </pc:sldMkLst>
      </pc:sldChg>
      <pc:sldChg chg="modAnim">
        <pc:chgData name="Iulian Ilie-Nemedi" userId="c5ffad915e5e9439" providerId="LiveId" clId="{F9E023A6-6E99-4A4D-8178-C0856FCDF64F}" dt="2024-05-10T04:31:05.228" v="481"/>
        <pc:sldMkLst>
          <pc:docMk/>
          <pc:sldMk cId="630575115" sldId="686"/>
        </pc:sldMkLst>
      </pc:sldChg>
      <pc:sldChg chg="modAnim">
        <pc:chgData name="Iulian Ilie-Nemedi" userId="c5ffad915e5e9439" providerId="LiveId" clId="{F9E023A6-6E99-4A4D-8178-C0856FCDF64F}" dt="2024-05-10T04:31:19.866" v="485"/>
        <pc:sldMkLst>
          <pc:docMk/>
          <pc:sldMk cId="2072838070" sldId="687"/>
        </pc:sldMkLst>
      </pc:sldChg>
      <pc:sldChg chg="modAnim">
        <pc:chgData name="Iulian Ilie-Nemedi" userId="c5ffad915e5e9439" providerId="LiveId" clId="{F9E023A6-6E99-4A4D-8178-C0856FCDF64F}" dt="2024-05-10T04:31:41.445" v="491"/>
        <pc:sldMkLst>
          <pc:docMk/>
          <pc:sldMk cId="953253588" sldId="688"/>
        </pc:sldMkLst>
      </pc:sldChg>
      <pc:sldChg chg="modAnim">
        <pc:chgData name="Iulian Ilie-Nemedi" userId="c5ffad915e5e9439" providerId="LiveId" clId="{F9E023A6-6E99-4A4D-8178-C0856FCDF64F}" dt="2024-05-10T04:31:47.726" v="493"/>
        <pc:sldMkLst>
          <pc:docMk/>
          <pc:sldMk cId="1100631278" sldId="689"/>
        </pc:sldMkLst>
      </pc:sldChg>
      <pc:sldChg chg="modAnim">
        <pc:chgData name="Iulian Ilie-Nemedi" userId="c5ffad915e5e9439" providerId="LiveId" clId="{F9E023A6-6E99-4A4D-8178-C0856FCDF64F}" dt="2024-05-10T04:32:27.801" v="497"/>
        <pc:sldMkLst>
          <pc:docMk/>
          <pc:sldMk cId="2412216282" sldId="690"/>
        </pc:sldMkLst>
      </pc:sldChg>
    </pc:docChg>
  </pc:docChgLst>
  <pc:docChgLst>
    <pc:chgData name="Iulian Ilie-Nemedi" userId="c5ffad915e5e9439" providerId="LiveId" clId="{01C7D086-23BF-4F1B-B4CD-7B79C884083C}"/>
    <pc:docChg chg="addSld modSld">
      <pc:chgData name="Iulian Ilie-Nemedi" userId="c5ffad915e5e9439" providerId="LiveId" clId="{01C7D086-23BF-4F1B-B4CD-7B79C884083C}" dt="2025-02-24T08:59:13.573" v="0"/>
      <pc:docMkLst>
        <pc:docMk/>
      </pc:docMkLst>
      <pc:sldChg chg="add">
        <pc:chgData name="Iulian Ilie-Nemedi" userId="c5ffad915e5e9439" providerId="LiveId" clId="{01C7D086-23BF-4F1B-B4CD-7B79C884083C}" dt="2025-02-24T08:59:13.573" v="0"/>
        <pc:sldMkLst>
          <pc:docMk/>
          <pc:sldMk cId="2655519838" sldId="5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4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81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0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3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9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10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39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33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24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1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57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08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92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04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76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58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04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49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5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97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81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88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00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71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48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65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835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09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58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2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87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211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643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31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734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98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544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32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350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01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122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30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0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35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25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11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6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rețea</a:t>
            </a:r>
            <a:r>
              <a:rPr lang="en-US" dirty="0"/>
              <a:t>: NAT, PAT, ARP, RARP, ICMP, DHCP, SNMP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494E8-6FDB-7556-7C38-EAF049BBB0C3}"/>
              </a:ext>
            </a:extLst>
          </p:cNvPr>
          <p:cNvSpPr/>
          <p:nvPr/>
        </p:nvSpPr>
        <p:spPr>
          <a:xfrm rot="19159443">
            <a:off x="175079" y="1313747"/>
            <a:ext cx="4646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Academia de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Studii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Economice</a:t>
            </a:r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 </a:t>
            </a:r>
            <a:r>
              <a:rPr lang="en-US" dirty="0" err="1"/>
              <a:t>în</a:t>
            </a:r>
            <a:r>
              <a:rPr lang="en-US" dirty="0"/>
              <a:t> Linux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55961"/>
            <a:ext cx="4842588" cy="4862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Se </a:t>
            </a:r>
            <a:r>
              <a:rPr lang="en-US" sz="2800" dirty="0" err="1"/>
              <a:t>implementează</a:t>
            </a:r>
            <a:r>
              <a:rPr lang="en-US" sz="2800" dirty="0"/>
              <a:t> </a:t>
            </a:r>
            <a:r>
              <a:rPr lang="en-US" sz="2800" dirty="0" err="1"/>
              <a:t>folosind</a:t>
            </a:r>
            <a:r>
              <a:rPr lang="en-US" sz="2800" dirty="0"/>
              <a:t> </a:t>
            </a:r>
            <a:r>
              <a:rPr lang="en-US" sz="2800" dirty="0" err="1"/>
              <a:t>utilitarul</a:t>
            </a:r>
            <a:r>
              <a:rPr lang="en-US" sz="2800" dirty="0"/>
              <a:t> </a:t>
            </a:r>
            <a:r>
              <a:rPr lang="en-US" sz="2800" b="1" dirty="0"/>
              <a:t>iptables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/>
              <a:t>Se </a:t>
            </a:r>
            <a:r>
              <a:rPr lang="en-US" sz="2800" dirty="0" err="1"/>
              <a:t>folosește</a:t>
            </a:r>
            <a:r>
              <a:rPr lang="en-US" sz="2800" dirty="0"/>
              <a:t> </a:t>
            </a:r>
            <a:r>
              <a:rPr lang="en-US" sz="2800" dirty="0" err="1"/>
              <a:t>tabela</a:t>
            </a:r>
            <a:r>
              <a:rPr lang="en-US" sz="2800" dirty="0"/>
              <a:t> </a:t>
            </a:r>
            <a:r>
              <a:rPr lang="en-US" sz="2800" b="1" dirty="0"/>
              <a:t>NAT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Lanțurile</a:t>
            </a:r>
            <a:r>
              <a:rPr lang="en-US" sz="2800" dirty="0"/>
              <a:t> </a:t>
            </a:r>
            <a:r>
              <a:rPr lang="en-US" sz="2800" dirty="0" err="1"/>
              <a:t>modificate</a:t>
            </a:r>
            <a:r>
              <a:rPr lang="en-US" sz="2800" dirty="0"/>
              <a:t> de </a:t>
            </a:r>
            <a:r>
              <a:rPr lang="en-US" sz="2800" dirty="0" err="1"/>
              <a:t>comenzile</a:t>
            </a:r>
            <a:r>
              <a:rPr lang="en-US" sz="2800" dirty="0"/>
              <a:t> de </a:t>
            </a:r>
            <a:r>
              <a:rPr lang="en-US" sz="2800" dirty="0" err="1"/>
              <a:t>nat</a:t>
            </a:r>
            <a:r>
              <a:rPr lang="en-US" sz="2800" dirty="0"/>
              <a:t> sunt:</a:t>
            </a:r>
          </a:p>
          <a:p>
            <a:pPr marL="742950" lvl="1" indent="-285750"/>
            <a:r>
              <a:rPr lang="en-US" sz="2600" b="1" dirty="0"/>
              <a:t>PREROUTING</a:t>
            </a:r>
            <a:r>
              <a:rPr lang="en-US" sz="2600" dirty="0"/>
              <a:t> pentru </a:t>
            </a:r>
            <a:r>
              <a:rPr lang="en-US" sz="2600" dirty="0" err="1"/>
              <a:t>rescrierea</a:t>
            </a:r>
            <a:r>
              <a:rPr lang="en-US" sz="2600" dirty="0"/>
              <a:t> </a:t>
            </a:r>
            <a:r>
              <a:rPr lang="en-US" sz="2600" dirty="0" err="1"/>
              <a:t>destinației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b="1" dirty="0"/>
              <a:t>POSTROUTING</a:t>
            </a:r>
            <a:r>
              <a:rPr lang="en-US" sz="2600" dirty="0"/>
              <a:t> pentru </a:t>
            </a:r>
            <a:r>
              <a:rPr lang="en-US" sz="2600" dirty="0" err="1"/>
              <a:t>rescrierea</a:t>
            </a:r>
            <a:r>
              <a:rPr lang="en-US" sz="2600" dirty="0"/>
              <a:t> </a:t>
            </a:r>
            <a:r>
              <a:rPr lang="en-US" sz="2600" dirty="0" err="1"/>
              <a:t>sursei</a:t>
            </a:r>
            <a:r>
              <a:rPr lang="en-US" sz="26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F4FEAE-787B-10AC-1F28-07B469FB1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41" y="1855961"/>
            <a:ext cx="7296631" cy="49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0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 static cu iptables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-1" y="1855961"/>
            <a:ext cx="12111135" cy="2716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 err="1"/>
              <a:t>Regulile</a:t>
            </a:r>
            <a:r>
              <a:rPr lang="en-US" sz="2800" dirty="0"/>
              <a:t> sunt </a:t>
            </a:r>
            <a:r>
              <a:rPr lang="en-US" sz="2800" dirty="0" err="1"/>
              <a:t>adăugate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tabela</a:t>
            </a:r>
            <a:r>
              <a:rPr lang="en-US" sz="2800" dirty="0"/>
              <a:t> </a:t>
            </a:r>
            <a:r>
              <a:rPr lang="en-US" sz="2800" b="1" dirty="0"/>
              <a:t>NAT</a:t>
            </a:r>
            <a:r>
              <a:rPr lang="en-US" sz="2800" dirty="0"/>
              <a:t> – </a:t>
            </a:r>
            <a:r>
              <a:rPr lang="en-US" sz="2800" dirty="0" err="1"/>
              <a:t>lanțul</a:t>
            </a:r>
            <a:r>
              <a:rPr lang="en-US" sz="2800" dirty="0"/>
              <a:t> </a:t>
            </a:r>
            <a:r>
              <a:rPr lang="en-US" sz="2800" b="1" dirty="0"/>
              <a:t>POSTROUTING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/>
              <a:t>Este </a:t>
            </a:r>
            <a:r>
              <a:rPr lang="en-US" sz="2600" dirty="0" err="1"/>
              <a:t>folosit</a:t>
            </a:r>
            <a:r>
              <a:rPr lang="en-US" sz="2600" dirty="0"/>
              <a:t> target-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b="1" dirty="0"/>
              <a:t>SNAT (Source NAT)</a:t>
            </a:r>
            <a:r>
              <a:rPr lang="en-US" sz="2600" dirty="0"/>
              <a:t>:</a:t>
            </a:r>
          </a:p>
          <a:p>
            <a:pPr marL="742950" lvl="1" indent="-285750"/>
            <a:r>
              <a:rPr lang="en-US" sz="2600" dirty="0" err="1"/>
              <a:t>Specifică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fie </a:t>
            </a:r>
            <a:r>
              <a:rPr lang="en-US" sz="2600" dirty="0" err="1"/>
              <a:t>rescrise</a:t>
            </a:r>
            <a:r>
              <a:rPr lang="en-US" sz="2600" dirty="0"/>
              <a:t> IP-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portul</a:t>
            </a:r>
            <a:r>
              <a:rPr lang="en-US" sz="2600" dirty="0"/>
              <a:t> </a:t>
            </a:r>
            <a:r>
              <a:rPr lang="en-US" sz="2600" dirty="0" err="1"/>
              <a:t>sursă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Procesarea</a:t>
            </a:r>
            <a:r>
              <a:rPr lang="en-US" sz="2600" dirty="0"/>
              <a:t> </a:t>
            </a:r>
            <a:r>
              <a:rPr lang="en-US" sz="2600" dirty="0" err="1"/>
              <a:t>lanțului</a:t>
            </a:r>
            <a:r>
              <a:rPr lang="en-US" sz="2600" dirty="0"/>
              <a:t> se </a:t>
            </a:r>
            <a:r>
              <a:rPr lang="en-US" sz="2600" dirty="0" err="1"/>
              <a:t>încheie</a:t>
            </a:r>
            <a:r>
              <a:rPr lang="en-US" sz="2600" dirty="0"/>
              <a:t>.</a:t>
            </a:r>
          </a:p>
          <a:p>
            <a:pPr marL="285750" indent="-285750"/>
            <a:r>
              <a:rPr lang="en-US" sz="3000" dirty="0"/>
              <a:t>Pentru NAT static trebuie </a:t>
            </a:r>
            <a:r>
              <a:rPr lang="en-US" sz="3000" dirty="0" err="1"/>
              <a:t>specificată</a:t>
            </a:r>
            <a:r>
              <a:rPr lang="en-US" sz="3000" dirty="0"/>
              <a:t> </a:t>
            </a:r>
            <a:r>
              <a:rPr lang="en-US" sz="3000" dirty="0" err="1"/>
              <a:t>sursa</a:t>
            </a:r>
            <a:r>
              <a:rPr lang="en-US" sz="3000" dirty="0"/>
              <a:t> (cu </a:t>
            </a:r>
            <a:r>
              <a:rPr lang="en-US" sz="3000" dirty="0" err="1"/>
              <a:t>opțiunea</a:t>
            </a:r>
            <a:r>
              <a:rPr lang="en-US" sz="3000" dirty="0"/>
              <a:t> -s):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01914-304D-4E8B-2529-53B82D8F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72384"/>
            <a:ext cx="12192000" cy="708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BB2970-5271-9C2C-0FF5-1AA65F336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943" y="4881160"/>
            <a:ext cx="7910111" cy="18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 static cu iptables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-1" y="1855961"/>
            <a:ext cx="12111135" cy="2716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 err="1"/>
              <a:t>Dacă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inițiată</a:t>
            </a:r>
            <a:r>
              <a:rPr lang="en-US" sz="2800" dirty="0"/>
              <a:t> din exterior </a:t>
            </a:r>
            <a:r>
              <a:rPr lang="en-US" sz="2800" dirty="0" err="1"/>
              <a:t>conexiunea</a:t>
            </a:r>
            <a:r>
              <a:rPr lang="en-US" sz="2800" dirty="0"/>
              <a:t>, </a:t>
            </a:r>
            <a:r>
              <a:rPr lang="en-US" sz="2800" dirty="0" err="1"/>
              <a:t>aceasta</a:t>
            </a:r>
            <a:r>
              <a:rPr lang="en-US" sz="2800" dirty="0"/>
              <a:t> nu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ajunge</a:t>
            </a:r>
            <a:r>
              <a:rPr lang="en-US" sz="2800" dirty="0"/>
              <a:t> la server;</a:t>
            </a:r>
          </a:p>
          <a:p>
            <a:pPr marL="285750" indent="-285750"/>
            <a:r>
              <a:rPr lang="en-US" sz="2800" dirty="0"/>
              <a:t>Trebuie </a:t>
            </a:r>
            <a:r>
              <a:rPr lang="en-US" sz="2800" dirty="0" err="1"/>
              <a:t>creată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regula</a:t>
            </a:r>
            <a:r>
              <a:rPr lang="en-US" sz="2800" dirty="0"/>
              <a:t> </a:t>
            </a:r>
            <a:r>
              <a:rPr lang="en-US" sz="2800" dirty="0" err="1"/>
              <a:t>inversă</a:t>
            </a:r>
            <a:r>
              <a:rPr lang="en-US" sz="2800" dirty="0"/>
              <a:t>, care </a:t>
            </a:r>
            <a:r>
              <a:rPr lang="en-US" sz="2800" dirty="0" err="1"/>
              <a:t>rescrie</a:t>
            </a:r>
            <a:r>
              <a:rPr lang="en-US" sz="2800" dirty="0"/>
              <a:t> </a:t>
            </a:r>
            <a:r>
              <a:rPr lang="en-US" sz="2800" dirty="0" err="1"/>
              <a:t>adresa</a:t>
            </a:r>
            <a:r>
              <a:rPr lang="en-US" sz="2800" dirty="0"/>
              <a:t> </a:t>
            </a:r>
            <a:r>
              <a:rPr lang="en-US" sz="2800" dirty="0" err="1"/>
              <a:t>desinație</a:t>
            </a:r>
            <a:r>
              <a:rPr lang="en-US" sz="2800" dirty="0"/>
              <a:t> la </a:t>
            </a:r>
            <a:r>
              <a:rPr lang="en-US" sz="2800" dirty="0" err="1"/>
              <a:t>trecerea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ruter</a:t>
            </a:r>
            <a:r>
              <a:rPr lang="en-US" sz="2800" dirty="0"/>
              <a:t>:</a:t>
            </a:r>
          </a:p>
          <a:p>
            <a:pPr marL="742950" lvl="1" indent="-285750"/>
            <a:r>
              <a:rPr lang="en-US" sz="2600" dirty="0" err="1"/>
              <a:t>Rescrierea</a:t>
            </a:r>
            <a:r>
              <a:rPr lang="en-US" sz="2600" dirty="0"/>
              <a:t> </a:t>
            </a:r>
            <a:r>
              <a:rPr lang="en-US" sz="2600" dirty="0" err="1"/>
              <a:t>destinației</a:t>
            </a:r>
            <a:r>
              <a:rPr lang="en-US" sz="2600" dirty="0"/>
              <a:t> se face cu target-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b="1" dirty="0"/>
              <a:t>DNAT</a:t>
            </a:r>
            <a:r>
              <a:rPr lang="en-US" sz="2600" dirty="0"/>
              <a:t> (</a:t>
            </a:r>
            <a:r>
              <a:rPr lang="en-US" sz="2600" b="1" dirty="0"/>
              <a:t>Destination NAT</a:t>
            </a:r>
            <a:r>
              <a:rPr lang="en-US" sz="2600" dirty="0"/>
              <a:t>);</a:t>
            </a:r>
          </a:p>
          <a:p>
            <a:pPr marL="742950" lvl="1" indent="-285750"/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acest</a:t>
            </a:r>
            <a:r>
              <a:rPr lang="en-US" sz="2600" dirty="0"/>
              <a:t> </a:t>
            </a:r>
            <a:r>
              <a:rPr lang="en-US" sz="2600" dirty="0" err="1"/>
              <a:t>caz</a:t>
            </a:r>
            <a:r>
              <a:rPr lang="en-US" sz="2600" dirty="0"/>
              <a:t> se </a:t>
            </a:r>
            <a:r>
              <a:rPr lang="en-US" sz="2600" dirty="0" err="1"/>
              <a:t>folosește</a:t>
            </a:r>
            <a:r>
              <a:rPr lang="en-US" sz="2600" dirty="0"/>
              <a:t> </a:t>
            </a:r>
            <a:r>
              <a:rPr lang="en-US" sz="2600" dirty="0" err="1"/>
              <a:t>lanțul</a:t>
            </a:r>
            <a:r>
              <a:rPr lang="en-US" sz="2600" dirty="0"/>
              <a:t> </a:t>
            </a:r>
            <a:r>
              <a:rPr lang="en-US" sz="2600" b="1" dirty="0"/>
              <a:t>PREROUTING</a:t>
            </a:r>
            <a:r>
              <a:rPr lang="en-US" sz="2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65C43-2B0B-6DD1-C913-4FD3F94A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9119"/>
            <a:ext cx="12192000" cy="562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B7974-C3DA-A4D9-085B-CEBD7B886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184" y="4479526"/>
            <a:ext cx="9267631" cy="23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 </a:t>
            </a:r>
            <a:r>
              <a:rPr lang="en-US" dirty="0" err="1"/>
              <a:t>dinamic</a:t>
            </a:r>
            <a:r>
              <a:rPr lang="en-US" dirty="0"/>
              <a:t> / PAT cu iptables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01010"/>
            <a:ext cx="12111135" cy="2688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 err="1"/>
              <a:t>Regulile</a:t>
            </a:r>
            <a:r>
              <a:rPr lang="en-US" sz="2800" dirty="0"/>
              <a:t> sunt </a:t>
            </a:r>
            <a:r>
              <a:rPr lang="en-US" sz="2800" dirty="0" err="1"/>
              <a:t>adăugate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tabela</a:t>
            </a:r>
            <a:r>
              <a:rPr lang="en-US" sz="2800" dirty="0"/>
              <a:t> </a:t>
            </a:r>
            <a:r>
              <a:rPr lang="en-US" sz="2800" b="1" dirty="0"/>
              <a:t>NAT</a:t>
            </a:r>
            <a:r>
              <a:rPr lang="en-US" sz="2800" dirty="0"/>
              <a:t> – </a:t>
            </a:r>
            <a:r>
              <a:rPr lang="en-US" sz="2800" dirty="0" err="1"/>
              <a:t>lanțul</a:t>
            </a:r>
            <a:r>
              <a:rPr lang="en-US" sz="2800" dirty="0"/>
              <a:t> </a:t>
            </a:r>
            <a:r>
              <a:rPr lang="en-US" sz="2800" b="1" dirty="0"/>
              <a:t>POSTROUTING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/>
              <a:t>Tot target-</a:t>
            </a:r>
            <a:r>
              <a:rPr lang="en-US" sz="2800" dirty="0" err="1"/>
              <a:t>ul</a:t>
            </a:r>
            <a:r>
              <a:rPr lang="en-US" sz="2800" dirty="0"/>
              <a:t> SNAT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folosit</a:t>
            </a:r>
            <a:r>
              <a:rPr lang="en-US" sz="2800" dirty="0"/>
              <a:t>:</a:t>
            </a:r>
          </a:p>
          <a:p>
            <a:pPr marL="742950" lvl="1" indent="-285750"/>
            <a:r>
              <a:rPr lang="en-US" sz="2600" dirty="0"/>
              <a:t>Pentru NAT </a:t>
            </a:r>
            <a:r>
              <a:rPr lang="en-US" sz="2600" dirty="0" err="1"/>
              <a:t>dinamic</a:t>
            </a:r>
            <a:r>
              <a:rPr lang="en-US" sz="2600" dirty="0"/>
              <a:t> se poate </a:t>
            </a:r>
            <a:r>
              <a:rPr lang="en-US" sz="2600" dirty="0" err="1"/>
              <a:t>specifica</a:t>
            </a:r>
            <a:r>
              <a:rPr lang="en-US" sz="2600" dirty="0"/>
              <a:t> un interval de </a:t>
            </a:r>
            <a:r>
              <a:rPr lang="en-US" sz="2600" dirty="0" err="1"/>
              <a:t>adrese</a:t>
            </a:r>
            <a:r>
              <a:rPr lang="en-US" sz="2600" dirty="0"/>
              <a:t> IP;</a:t>
            </a:r>
          </a:p>
          <a:p>
            <a:pPr marL="742950" lvl="1" indent="-285750"/>
            <a:r>
              <a:rPr lang="en-US" sz="2600" dirty="0" err="1"/>
              <a:t>Ruterul</a:t>
            </a:r>
            <a:r>
              <a:rPr lang="en-US" sz="2600" dirty="0"/>
              <a:t> nu </a:t>
            </a:r>
            <a:r>
              <a:rPr lang="en-US" sz="2600" dirty="0" err="1"/>
              <a:t>mapează</a:t>
            </a:r>
            <a:r>
              <a:rPr lang="en-US" sz="2600" dirty="0"/>
              <a:t> </a:t>
            </a:r>
            <a:r>
              <a:rPr lang="en-US" sz="2600" dirty="0" err="1"/>
              <a:t>adrese</a:t>
            </a:r>
            <a:r>
              <a:rPr lang="en-US" sz="2600" dirty="0"/>
              <a:t> </a:t>
            </a:r>
            <a:r>
              <a:rPr lang="en-US" sz="2600" dirty="0" err="1"/>
              <a:t>unu</a:t>
            </a:r>
            <a:r>
              <a:rPr lang="en-US" sz="2600" dirty="0"/>
              <a:t> la </a:t>
            </a:r>
            <a:r>
              <a:rPr lang="en-US" sz="2600" dirty="0" err="1"/>
              <a:t>unu</a:t>
            </a:r>
            <a:r>
              <a:rPr lang="en-US" sz="2600" dirty="0"/>
              <a:t> (se </a:t>
            </a:r>
            <a:r>
              <a:rPr lang="en-US" sz="2600" dirty="0" err="1"/>
              <a:t>folosește</a:t>
            </a:r>
            <a:r>
              <a:rPr lang="en-US" sz="2600" dirty="0"/>
              <a:t> de </a:t>
            </a:r>
            <a:r>
              <a:rPr lang="en-US" sz="2600" dirty="0" err="1"/>
              <a:t>fapt</a:t>
            </a:r>
            <a:r>
              <a:rPr lang="en-US" sz="2600" dirty="0"/>
              <a:t> o </a:t>
            </a:r>
            <a:r>
              <a:rPr lang="en-US" sz="2600" dirty="0" err="1"/>
              <a:t>combinație</a:t>
            </a:r>
            <a:r>
              <a:rPr lang="en-US" sz="2600" dirty="0"/>
              <a:t> de NAT </a:t>
            </a:r>
            <a:r>
              <a:rPr lang="en-US" sz="2600" dirty="0" err="1"/>
              <a:t>dinamic</a:t>
            </a:r>
            <a:r>
              <a:rPr lang="en-US" sz="2600" dirty="0"/>
              <a:t> cu PAT);</a:t>
            </a:r>
          </a:p>
          <a:p>
            <a:pPr marL="742950" lvl="1" indent="-285750"/>
            <a:r>
              <a:rPr lang="en-US" sz="2600" dirty="0"/>
              <a:t>Nu </a:t>
            </a:r>
            <a:r>
              <a:rPr lang="en-US" sz="2600" dirty="0" err="1"/>
              <a:t>vor</a:t>
            </a:r>
            <a:r>
              <a:rPr lang="en-US" sz="2600" dirty="0"/>
              <a:t> </a:t>
            </a:r>
            <a:r>
              <a:rPr lang="en-US" sz="2600" dirty="0" err="1"/>
              <a:t>putea</a:t>
            </a:r>
            <a:r>
              <a:rPr lang="en-US" sz="2600" dirty="0"/>
              <a:t> fi </a:t>
            </a:r>
            <a:r>
              <a:rPr lang="en-US" sz="2600" dirty="0" err="1"/>
              <a:t>inițiate</a:t>
            </a:r>
            <a:r>
              <a:rPr lang="en-US" sz="2600" dirty="0"/>
              <a:t> </a:t>
            </a:r>
            <a:r>
              <a:rPr lang="en-US" sz="2600" dirty="0" err="1"/>
              <a:t>conexiuni</a:t>
            </a:r>
            <a:r>
              <a:rPr lang="en-US" sz="2600" dirty="0"/>
              <a:t> din exterior.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66864-D630-EE8E-9E1F-97AF40F9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88" y="4234859"/>
            <a:ext cx="11722358" cy="913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9C7C6-689B-F793-C82C-066950A9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648" y="4939192"/>
            <a:ext cx="8260703" cy="19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 cu iptables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-1" y="1855961"/>
            <a:ext cx="12111135" cy="943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Pentru </a:t>
            </a:r>
            <a:r>
              <a:rPr lang="en-US" sz="2800" dirty="0" err="1"/>
              <a:t>setul</a:t>
            </a:r>
            <a:r>
              <a:rPr lang="en-US" sz="2800" dirty="0"/>
              <a:t> de reguli de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jos</a:t>
            </a:r>
            <a:r>
              <a:rPr lang="en-US" sz="2800" dirty="0"/>
              <a:t>, </a:t>
            </a:r>
            <a:r>
              <a:rPr lang="en-US" sz="2800" dirty="0" err="1"/>
              <a:t>niciodată</a:t>
            </a:r>
            <a:r>
              <a:rPr lang="en-US" sz="2800" dirty="0"/>
              <a:t> nu se </a:t>
            </a:r>
            <a:r>
              <a:rPr lang="en-US" sz="2800" dirty="0" err="1"/>
              <a:t>va</a:t>
            </a:r>
            <a:r>
              <a:rPr lang="en-US" sz="2800" dirty="0"/>
              <a:t> face match pe a doua </a:t>
            </a:r>
            <a:r>
              <a:rPr lang="en-US" sz="2800" dirty="0" err="1"/>
              <a:t>regulă</a:t>
            </a:r>
            <a:r>
              <a:rPr lang="en-US" sz="2800" dirty="0"/>
              <a:t> de NAT </a:t>
            </a:r>
            <a:r>
              <a:rPr lang="en-US" sz="2800" dirty="0" err="1"/>
              <a:t>deoarece</a:t>
            </a:r>
            <a:r>
              <a:rPr lang="en-US" sz="2800" dirty="0"/>
              <a:t> </a:t>
            </a:r>
            <a:r>
              <a:rPr lang="en-US" sz="2800" dirty="0" err="1"/>
              <a:t>sursa</a:t>
            </a:r>
            <a:r>
              <a:rPr lang="en-US" sz="2800" dirty="0"/>
              <a:t> 192.168.1.100 </a:t>
            </a:r>
            <a:r>
              <a:rPr lang="en-US" sz="2800" dirty="0" err="1"/>
              <a:t>va</a:t>
            </a:r>
            <a:r>
              <a:rPr lang="en-US" sz="2800" dirty="0"/>
              <a:t> face match pe prima </a:t>
            </a:r>
            <a:r>
              <a:rPr lang="en-US" sz="2800" dirty="0" err="1"/>
              <a:t>regulă</a:t>
            </a:r>
            <a:r>
              <a:rPr lang="en-US" sz="2800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8A8EBF-DAA5-9D3A-2FD7-916D6486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1" y="2711849"/>
            <a:ext cx="10245012" cy="23791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266107-A5BD-8B08-8A0A-7440E4DE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449" y="4942114"/>
            <a:ext cx="7651102" cy="19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 </a:t>
            </a:r>
            <a:r>
              <a:rPr lang="en-US" dirty="0" err="1"/>
              <a:t>dinamic</a:t>
            </a:r>
            <a:r>
              <a:rPr lang="en-US" dirty="0"/>
              <a:t> / PAT cu iptables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01010"/>
            <a:ext cx="12111135" cy="3576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Target-</a:t>
            </a:r>
            <a:r>
              <a:rPr lang="en-US" sz="2800" dirty="0" err="1"/>
              <a:t>ul</a:t>
            </a:r>
            <a:r>
              <a:rPr lang="en-US" sz="2800" dirty="0"/>
              <a:t> MASQUERADE </a:t>
            </a:r>
            <a:r>
              <a:rPr lang="en-US" sz="2800" dirty="0" err="1"/>
              <a:t>specifică</a:t>
            </a:r>
            <a:r>
              <a:rPr lang="en-US" sz="2800" dirty="0"/>
              <a:t> </a:t>
            </a:r>
            <a:r>
              <a:rPr lang="en-US" sz="2800" dirty="0" err="1"/>
              <a:t>faptul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se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folosi</a:t>
            </a:r>
            <a:r>
              <a:rPr lang="en-US" sz="2800" dirty="0"/>
              <a:t> IP-</a:t>
            </a:r>
            <a:r>
              <a:rPr lang="en-US" sz="2800" dirty="0" err="1"/>
              <a:t>ul</a:t>
            </a:r>
            <a:r>
              <a:rPr lang="en-US" sz="2800" dirty="0"/>
              <a:t> </a:t>
            </a:r>
            <a:r>
              <a:rPr lang="en-US" sz="2800" dirty="0" err="1"/>
              <a:t>interfeței</a:t>
            </a:r>
            <a:r>
              <a:rPr lang="en-US" sz="2800" dirty="0"/>
              <a:t> de </a:t>
            </a:r>
            <a:r>
              <a:rPr lang="en-US" sz="2800" dirty="0" err="1"/>
              <a:t>ieșire</a:t>
            </a:r>
            <a:r>
              <a:rPr lang="en-US" sz="2800" dirty="0"/>
              <a:t> de </a:t>
            </a:r>
            <a:r>
              <a:rPr lang="en-US" sz="2800" dirty="0" err="1"/>
              <a:t>translatare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Utilă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interfața</a:t>
            </a:r>
            <a:r>
              <a:rPr lang="en-US" sz="2800" dirty="0"/>
              <a:t> </a:t>
            </a:r>
            <a:r>
              <a:rPr lang="en-US" sz="2800" dirty="0" err="1"/>
              <a:t>către</a:t>
            </a:r>
            <a:r>
              <a:rPr lang="en-US" sz="2800" dirty="0"/>
              <a:t> Internet </a:t>
            </a:r>
            <a:r>
              <a:rPr lang="en-US" sz="2800" dirty="0" err="1"/>
              <a:t>ia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DHCP </a:t>
            </a:r>
            <a:r>
              <a:rPr lang="en-US" sz="2800" dirty="0" err="1"/>
              <a:t>adresa</a:t>
            </a:r>
            <a:r>
              <a:rPr lang="en-US" sz="2800" dirty="0"/>
              <a:t>:</a:t>
            </a:r>
          </a:p>
          <a:p>
            <a:pPr marL="742950" lvl="1" indent="-285750"/>
            <a:r>
              <a:rPr lang="en-US" sz="2600" dirty="0"/>
              <a:t>MASQUERADE face flash la </a:t>
            </a:r>
            <a:r>
              <a:rPr lang="en-US" sz="2600" dirty="0" err="1"/>
              <a:t>mapări</a:t>
            </a:r>
            <a:r>
              <a:rPr lang="en-US" sz="2600" dirty="0"/>
              <a:t> </a:t>
            </a:r>
            <a:r>
              <a:rPr lang="en-US" sz="2600" dirty="0" err="1"/>
              <a:t>când</a:t>
            </a:r>
            <a:r>
              <a:rPr lang="en-US" sz="2600" dirty="0"/>
              <a:t> </a:t>
            </a:r>
            <a:r>
              <a:rPr lang="en-US" sz="2600" dirty="0" err="1"/>
              <a:t>interfața</a:t>
            </a:r>
            <a:r>
              <a:rPr lang="en-US" sz="2600" dirty="0"/>
              <a:t> e </a:t>
            </a:r>
            <a:r>
              <a:rPr lang="en-US" sz="2600" dirty="0" err="1"/>
              <a:t>repornită</a:t>
            </a:r>
            <a:r>
              <a:rPr lang="en-US" sz="2600" dirty="0"/>
              <a:t>:</a:t>
            </a:r>
            <a:br>
              <a:rPr lang="en-US" sz="2600" dirty="0"/>
            </a:br>
            <a:endParaRPr lang="en-US" sz="2600" dirty="0"/>
          </a:p>
          <a:p>
            <a:pPr marL="285750" indent="-285750"/>
            <a:r>
              <a:rPr lang="en-US" sz="2800" dirty="0"/>
              <a:t>Se poate </a:t>
            </a:r>
            <a:r>
              <a:rPr lang="en-US" sz="2800" dirty="0" err="1"/>
              <a:t>folosi</a:t>
            </a:r>
            <a:r>
              <a:rPr lang="en-US" sz="2800" dirty="0"/>
              <a:t> pentru PAT </a:t>
            </a:r>
            <a:r>
              <a:rPr lang="en-US" sz="2800" dirty="0" err="1"/>
              <a:t>doar</a:t>
            </a:r>
            <a:r>
              <a:rPr lang="en-US" sz="2800" dirty="0"/>
              <a:t> cu un subset de </a:t>
            </a:r>
            <a:r>
              <a:rPr lang="en-US" sz="2800" dirty="0" err="1"/>
              <a:t>porturi</a:t>
            </a:r>
            <a:r>
              <a:rPr lang="en-US" sz="2800" dirty="0"/>
              <a:t> cu --to-ports: </a:t>
            </a:r>
          </a:p>
          <a:p>
            <a:pPr marL="742950" lvl="1" indent="-285750"/>
            <a:r>
              <a:rPr lang="en-US" sz="2600" dirty="0"/>
              <a:t>Trebuie </a:t>
            </a:r>
            <a:r>
              <a:rPr lang="en-US" sz="2600" dirty="0" err="1"/>
              <a:t>specificat</a:t>
            </a:r>
            <a:r>
              <a:rPr lang="en-US" sz="2600" dirty="0"/>
              <a:t> </a:t>
            </a:r>
            <a:r>
              <a:rPr lang="en-US" sz="2600" dirty="0" err="1"/>
              <a:t>tipul</a:t>
            </a:r>
            <a:r>
              <a:rPr lang="en-US" sz="2600" dirty="0"/>
              <a:t> de </a:t>
            </a:r>
            <a:r>
              <a:rPr lang="en-US" sz="2600" dirty="0" err="1"/>
              <a:t>trafic</a:t>
            </a:r>
            <a:r>
              <a:rPr lang="en-US" sz="2600" dirty="0"/>
              <a:t> (UDP </a:t>
            </a:r>
            <a:r>
              <a:rPr lang="en-US" sz="2600" dirty="0" err="1"/>
              <a:t>sau</a:t>
            </a:r>
            <a:r>
              <a:rPr lang="en-US" sz="2600" dirty="0"/>
              <a:t> TCP).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B5B88-866C-7569-2C9B-CA04B7B02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4" y="3400873"/>
            <a:ext cx="9439993" cy="591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07872C-F078-E619-AC53-39CD568A7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4" y="4754383"/>
            <a:ext cx="11285019" cy="522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8F10D-09F7-450E-D071-EC0F6F2A2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526" y="5118096"/>
            <a:ext cx="7238082" cy="17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PAT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Open.NAT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1C323-0FE4-0F2B-36CD-F686D492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05" y="1341521"/>
            <a:ext cx="8725656" cy="527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31144727-10DD-6B3E-857E-34D460A5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93" y="5370817"/>
            <a:ext cx="1219200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2ABA72-630C-FF96-CFA5-2911473C6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814" y="1681424"/>
            <a:ext cx="2353065" cy="23530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T Framework Logo, symbol, meaning, history, PNG, brand">
            <a:extLst>
              <a:ext uri="{FF2B5EF4-FFF2-40B4-BE49-F238E27FC236}">
                <a16:creationId xmlns:a16="http://schemas.microsoft.com/office/drawing/2014/main" id="{EFFB2F39-DEAE-EF9E-481F-37DD5D59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167" y="3727373"/>
            <a:ext cx="2576360" cy="144920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Windows Logo PNG Transparent &amp; SVG Vector - Freebie Supply">
            <a:extLst>
              <a:ext uri="{FF2B5EF4-FFF2-40B4-BE49-F238E27FC236}">
                <a16:creationId xmlns:a16="http://schemas.microsoft.com/office/drawing/2014/main" id="{30C74CFC-D8C0-5608-4525-67262A1A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99" y="1894064"/>
            <a:ext cx="1320040" cy="13255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inux Logo transparent PNG - StickPNG">
            <a:extLst>
              <a:ext uri="{FF2B5EF4-FFF2-40B4-BE49-F238E27FC236}">
                <a16:creationId xmlns:a16="http://schemas.microsoft.com/office/drawing/2014/main" id="{D8544E2C-10FF-9200-C354-59965668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" y="3219627"/>
            <a:ext cx="1565295" cy="181319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pple Mac OS – Logos Download">
            <a:extLst>
              <a:ext uri="{FF2B5EF4-FFF2-40B4-BE49-F238E27FC236}">
                <a16:creationId xmlns:a16="http://schemas.microsoft.com/office/drawing/2014/main" id="{160708DA-3A52-C83C-E508-E12D25120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7" y="5176576"/>
            <a:ext cx="1401764" cy="13415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0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Dezavantajele</a:t>
            </a:r>
            <a:r>
              <a:rPr lang="en-US" dirty="0"/>
              <a:t> NAT / PAT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56C311C-44F1-EF28-EEDB-BDA8A96D42DE}"/>
              </a:ext>
            </a:extLst>
          </p:cNvPr>
          <p:cNvSpPr/>
          <p:nvPr/>
        </p:nvSpPr>
        <p:spPr>
          <a:xfrm rot="10800000">
            <a:off x="88132" y="1463258"/>
            <a:ext cx="5739790" cy="5280183"/>
          </a:xfrm>
          <a:prstGeom prst="triangl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41497F-DA40-470E-E6F2-4E7CDFA3CF68}"/>
              </a:ext>
            </a:extLst>
          </p:cNvPr>
          <p:cNvSpPr/>
          <p:nvPr/>
        </p:nvSpPr>
        <p:spPr>
          <a:xfrm>
            <a:off x="176269" y="1632405"/>
            <a:ext cx="6466902" cy="10355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cazul</a:t>
            </a:r>
            <a:r>
              <a:rPr lang="en-US" sz="2800" dirty="0"/>
              <a:t> PAT </a:t>
            </a:r>
            <a:r>
              <a:rPr lang="en-US" sz="2800" dirty="0" err="1"/>
              <a:t>comunicația</a:t>
            </a:r>
            <a:r>
              <a:rPr lang="en-US" sz="2800" dirty="0"/>
              <a:t> nu poate fi </a:t>
            </a:r>
            <a:r>
              <a:rPr lang="en-US" sz="2800" dirty="0" err="1"/>
              <a:t>inițiată</a:t>
            </a:r>
            <a:r>
              <a:rPr lang="en-US" sz="2800" dirty="0"/>
              <a:t> de o </a:t>
            </a:r>
            <a:r>
              <a:rPr lang="en-US" sz="2800" dirty="0" err="1"/>
              <a:t>stație</a:t>
            </a:r>
            <a:r>
              <a:rPr lang="en-US" sz="2800" dirty="0"/>
              <a:t> din Internet.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11049C-EDBA-C80C-FB4A-1AFEEE5D1F25}"/>
              </a:ext>
            </a:extLst>
          </p:cNvPr>
          <p:cNvSpPr/>
          <p:nvPr/>
        </p:nvSpPr>
        <p:spPr>
          <a:xfrm>
            <a:off x="176269" y="2866054"/>
            <a:ext cx="6466902" cy="1035584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Folosește</a:t>
            </a:r>
            <a:r>
              <a:rPr lang="en-US" sz="2800" dirty="0"/>
              <a:t> </a:t>
            </a:r>
            <a:r>
              <a:rPr lang="en-US" sz="2800" dirty="0" err="1"/>
              <a:t>informații</a:t>
            </a:r>
            <a:r>
              <a:rPr lang="en-US" sz="2800" dirty="0"/>
              <a:t> de </a:t>
            </a:r>
            <a:r>
              <a:rPr lang="en-US" sz="2800" dirty="0" err="1"/>
              <a:t>nivel</a:t>
            </a:r>
            <a:r>
              <a:rPr lang="en-US" sz="2800" dirty="0"/>
              <a:t> superior pentru a </a:t>
            </a:r>
            <a:r>
              <a:rPr lang="en-US" sz="2800" dirty="0" err="1"/>
              <a:t>controla</a:t>
            </a:r>
            <a:r>
              <a:rPr lang="en-US" sz="2800" dirty="0"/>
              <a:t> un </a:t>
            </a:r>
            <a:r>
              <a:rPr lang="en-US" sz="2800" dirty="0" err="1"/>
              <a:t>nivel</a:t>
            </a:r>
            <a:r>
              <a:rPr lang="en-US" sz="2800" dirty="0"/>
              <a:t> inferior.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37AAA6-295F-6950-C167-37214C02DAF2}"/>
              </a:ext>
            </a:extLst>
          </p:cNvPr>
          <p:cNvSpPr/>
          <p:nvPr/>
        </p:nvSpPr>
        <p:spPr>
          <a:xfrm>
            <a:off x="180939" y="4107290"/>
            <a:ext cx="6466902" cy="57881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Întârzie</a:t>
            </a:r>
            <a:r>
              <a:rPr lang="en-US" sz="2800" dirty="0"/>
              <a:t> </a:t>
            </a:r>
            <a:r>
              <a:rPr lang="en-US" sz="2800" dirty="0" err="1"/>
              <a:t>adoptarea</a:t>
            </a:r>
            <a:r>
              <a:rPr lang="en-US" sz="2800" dirty="0"/>
              <a:t> IPv6.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DD5ADA-CFFC-BA52-E705-B9ADE528B443}"/>
              </a:ext>
            </a:extLst>
          </p:cNvPr>
          <p:cNvSpPr/>
          <p:nvPr/>
        </p:nvSpPr>
        <p:spPr>
          <a:xfrm>
            <a:off x="176269" y="4891761"/>
            <a:ext cx="6466902" cy="57881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Îngreunează</a:t>
            </a:r>
            <a:r>
              <a:rPr lang="en-US" sz="2800" dirty="0"/>
              <a:t> </a:t>
            </a:r>
            <a:r>
              <a:rPr lang="en-US" sz="2800" dirty="0" err="1"/>
              <a:t>configurarea</a:t>
            </a:r>
            <a:r>
              <a:rPr lang="en-US" sz="2800" dirty="0"/>
              <a:t> </a:t>
            </a:r>
            <a:r>
              <a:rPr lang="en-US" sz="2800" dirty="0" err="1"/>
              <a:t>tunelurilor</a:t>
            </a:r>
            <a:r>
              <a:rPr lang="en-US" sz="2800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10EBDD-B306-5A2F-F47D-418C72C55C7B}"/>
              </a:ext>
            </a:extLst>
          </p:cNvPr>
          <p:cNvSpPr/>
          <p:nvPr/>
        </p:nvSpPr>
        <p:spPr>
          <a:xfrm>
            <a:off x="176269" y="5676232"/>
            <a:ext cx="6466902" cy="57881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Are </a:t>
            </a:r>
            <a:r>
              <a:rPr lang="en-US" sz="2800" dirty="0" err="1"/>
              <a:t>dificultăți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gestionarea</a:t>
            </a:r>
            <a:r>
              <a:rPr lang="en-US" sz="2800" dirty="0"/>
              <a:t> </a:t>
            </a:r>
            <a:r>
              <a:rPr lang="en-US" sz="2800" dirty="0" err="1"/>
              <a:t>traficului</a:t>
            </a:r>
            <a:r>
              <a:rPr lang="en-US" sz="2800" dirty="0"/>
              <a:t> UDP.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8E6D3-AFF5-DDE9-0AE2-322AE35439C6}"/>
              </a:ext>
            </a:extLst>
          </p:cNvPr>
          <p:cNvSpPr txBox="1"/>
          <p:nvPr/>
        </p:nvSpPr>
        <p:spPr>
          <a:xfrm>
            <a:off x="6742323" y="1773162"/>
            <a:ext cx="5298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Pentru </a:t>
            </a:r>
            <a:r>
              <a:rPr lang="en-US" sz="2200" dirty="0" err="1"/>
              <a:t>că</a:t>
            </a:r>
            <a:r>
              <a:rPr lang="en-US" sz="2200" dirty="0"/>
              <a:t> nu se </a:t>
            </a:r>
            <a:r>
              <a:rPr lang="en-US" sz="2200" dirty="0" err="1"/>
              <a:t>cunoaște</a:t>
            </a:r>
            <a:r>
              <a:rPr lang="en-US" sz="2200" dirty="0"/>
              <a:t> </a:t>
            </a:r>
            <a:r>
              <a:rPr lang="en-US" sz="2200" dirty="0" err="1"/>
              <a:t>portul</a:t>
            </a:r>
            <a:r>
              <a:rPr lang="en-US" sz="2200" dirty="0"/>
              <a:t> real pe care </a:t>
            </a:r>
            <a:r>
              <a:rPr lang="en-US" sz="2200" dirty="0" err="1"/>
              <a:t>asculă</a:t>
            </a:r>
            <a:r>
              <a:rPr lang="en-US" sz="2200" dirty="0"/>
              <a:t> server-</a:t>
            </a:r>
            <a:r>
              <a:rPr lang="en-US" sz="2200" dirty="0" err="1"/>
              <a:t>ul</a:t>
            </a:r>
            <a:r>
              <a:rPr lang="en-US" sz="2200" dirty="0"/>
              <a:t> cu </a:t>
            </a:r>
            <a:r>
              <a:rPr lang="en-US" sz="2200" dirty="0" err="1"/>
              <a:t>adresa</a:t>
            </a:r>
            <a:r>
              <a:rPr lang="en-US" sz="2200" dirty="0"/>
              <a:t> </a:t>
            </a:r>
            <a:r>
              <a:rPr lang="en-US" sz="2200" dirty="0" err="1"/>
              <a:t>privată</a:t>
            </a:r>
            <a:r>
              <a:rPr lang="en-US" sz="2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E405C-D663-D671-0D0C-C9F34C68737D}"/>
              </a:ext>
            </a:extLst>
          </p:cNvPr>
          <p:cNvSpPr txBox="1"/>
          <p:nvPr/>
        </p:nvSpPr>
        <p:spPr>
          <a:xfrm>
            <a:off x="6742322" y="3044279"/>
            <a:ext cx="5298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Utilizează</a:t>
            </a:r>
            <a:r>
              <a:rPr lang="en-US" sz="2200" dirty="0"/>
              <a:t> </a:t>
            </a:r>
            <a:r>
              <a:rPr lang="en-US" sz="2200" dirty="0" err="1"/>
              <a:t>portul</a:t>
            </a:r>
            <a:r>
              <a:rPr lang="en-US" sz="2200" dirty="0"/>
              <a:t> de la </a:t>
            </a:r>
            <a:r>
              <a:rPr lang="en-US" sz="2200" dirty="0" err="1"/>
              <a:t>nivelul</a:t>
            </a:r>
            <a:r>
              <a:rPr lang="en-US" sz="2200" dirty="0"/>
              <a:t> transport pentru a </a:t>
            </a:r>
            <a:r>
              <a:rPr lang="en-US" sz="2200" dirty="0" err="1"/>
              <a:t>discrimina</a:t>
            </a:r>
            <a:r>
              <a:rPr lang="en-US" sz="2200" dirty="0"/>
              <a:t> </a:t>
            </a:r>
            <a:r>
              <a:rPr lang="en-US" sz="2200" dirty="0" err="1"/>
              <a:t>adresa</a:t>
            </a:r>
            <a:r>
              <a:rPr lang="en-US" sz="2200" dirty="0"/>
              <a:t> la </a:t>
            </a:r>
            <a:r>
              <a:rPr lang="en-US" sz="2200" dirty="0" err="1"/>
              <a:t>nivelul</a:t>
            </a:r>
            <a:r>
              <a:rPr lang="en-US" sz="2200" dirty="0"/>
              <a:t> </a:t>
            </a:r>
            <a:r>
              <a:rPr lang="en-US" sz="2200" dirty="0" err="1"/>
              <a:t>rețea</a:t>
            </a:r>
            <a:r>
              <a:rPr lang="en-US" sz="2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CBFD4-C6BD-8504-3D03-ED15819FD73A}"/>
              </a:ext>
            </a:extLst>
          </p:cNvPr>
          <p:cNvSpPr txBox="1"/>
          <p:nvPr/>
        </p:nvSpPr>
        <p:spPr>
          <a:xfrm>
            <a:off x="6742323" y="3997021"/>
            <a:ext cx="5298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Multe</a:t>
            </a:r>
            <a:r>
              <a:rPr lang="en-US" sz="2200" dirty="0"/>
              <a:t> </a:t>
            </a:r>
            <a:r>
              <a:rPr lang="en-US" sz="2200" dirty="0" err="1"/>
              <a:t>rețele</a:t>
            </a:r>
            <a:r>
              <a:rPr lang="en-US" sz="2200" dirty="0"/>
              <a:t> private </a:t>
            </a:r>
            <a:r>
              <a:rPr lang="en-US" sz="2200" dirty="0" err="1"/>
              <a:t>încă</a:t>
            </a:r>
            <a:r>
              <a:rPr lang="en-US" sz="2200" dirty="0"/>
              <a:t> </a:t>
            </a:r>
            <a:r>
              <a:rPr lang="en-US" sz="2200" dirty="0" err="1"/>
              <a:t>folosesc</a:t>
            </a:r>
            <a:r>
              <a:rPr lang="en-US" sz="2200" dirty="0"/>
              <a:t> NAT/PAT ca </a:t>
            </a:r>
            <a:r>
              <a:rPr lang="en-US" sz="2200" dirty="0" err="1"/>
              <a:t>soluție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loc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treacă</a:t>
            </a:r>
            <a:r>
              <a:rPr lang="en-US" sz="2200" dirty="0"/>
              <a:t> la </a:t>
            </a:r>
            <a:r>
              <a:rPr lang="en-US" sz="2200" dirty="0" err="1"/>
              <a:t>adresare</a:t>
            </a:r>
            <a:r>
              <a:rPr lang="en-US" sz="2200" dirty="0"/>
              <a:t> IPv6.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AD338-4C1A-B225-7A1B-81CDD02C29F8}"/>
              </a:ext>
            </a:extLst>
          </p:cNvPr>
          <p:cNvSpPr txBox="1"/>
          <p:nvPr/>
        </p:nvSpPr>
        <p:spPr>
          <a:xfrm>
            <a:off x="6742322" y="4817079"/>
            <a:ext cx="5298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Introduce </a:t>
            </a:r>
            <a:r>
              <a:rPr lang="en-US" sz="2200" dirty="0" err="1"/>
              <a:t>încă</a:t>
            </a:r>
            <a:r>
              <a:rPr lang="en-US" sz="2200" dirty="0"/>
              <a:t> un </a:t>
            </a:r>
            <a:r>
              <a:rPr lang="en-US" sz="2200" dirty="0" err="1"/>
              <a:t>nivel</a:t>
            </a:r>
            <a:r>
              <a:rPr lang="en-US" sz="2200" dirty="0"/>
              <a:t> de </a:t>
            </a:r>
            <a:r>
              <a:rPr lang="en-US" sz="2200" dirty="0" err="1"/>
              <a:t>indirectare</a:t>
            </a:r>
            <a:r>
              <a:rPr lang="en-US" sz="2200" dirty="0"/>
              <a:t> pe </a:t>
            </a:r>
            <a:r>
              <a:rPr lang="en-US" sz="2200" dirty="0" err="1"/>
              <a:t>porturi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plus </a:t>
            </a:r>
            <a:r>
              <a:rPr lang="en-US" sz="2200" dirty="0" err="1"/>
              <a:t>față</a:t>
            </a:r>
            <a:r>
              <a:rPr lang="en-US" sz="2200" dirty="0"/>
              <a:t> de </a:t>
            </a:r>
            <a:r>
              <a:rPr lang="en-US" sz="2200" dirty="0" err="1"/>
              <a:t>cel</a:t>
            </a:r>
            <a:r>
              <a:rPr lang="en-US" sz="2200" dirty="0"/>
              <a:t> al </a:t>
            </a:r>
            <a:r>
              <a:rPr lang="en-US" sz="2200" dirty="0" err="1"/>
              <a:t>tunelului</a:t>
            </a:r>
            <a:r>
              <a:rPr lang="en-US" sz="2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8E29E-E193-42D7-3252-CDEE895B049A}"/>
              </a:ext>
            </a:extLst>
          </p:cNvPr>
          <p:cNvSpPr txBox="1"/>
          <p:nvPr/>
        </p:nvSpPr>
        <p:spPr>
          <a:xfrm>
            <a:off x="6742322" y="5580920"/>
            <a:ext cx="5298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Absența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conexiuni</a:t>
            </a:r>
            <a:r>
              <a:rPr lang="en-US" sz="2200" dirty="0"/>
              <a:t> face </a:t>
            </a:r>
            <a:r>
              <a:rPr lang="en-US" sz="2200" dirty="0" err="1"/>
              <a:t>dificilă</a:t>
            </a:r>
            <a:r>
              <a:rPr lang="en-US" sz="2200" dirty="0"/>
              <a:t> </a:t>
            </a:r>
            <a:r>
              <a:rPr lang="en-US" sz="2200" dirty="0" err="1"/>
              <a:t>rutarea</a:t>
            </a:r>
            <a:r>
              <a:rPr lang="en-US" sz="2200" dirty="0"/>
              <a:t> </a:t>
            </a:r>
            <a:r>
              <a:rPr lang="en-US" sz="2200" dirty="0" err="1"/>
              <a:t>pachetelor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absența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</a:t>
            </a:r>
            <a:r>
              <a:rPr lang="en-US" sz="2200" dirty="0" err="1"/>
              <a:t>identificator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1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ARP / RARP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55960"/>
            <a:ext cx="12192000" cy="4986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Cand o statie vrea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trimită</a:t>
            </a:r>
            <a:r>
              <a:rPr lang="en-US" sz="2600" dirty="0"/>
              <a:t> un </a:t>
            </a:r>
            <a:r>
              <a:rPr lang="en-US" sz="2600" dirty="0" err="1"/>
              <a:t>pachet</a:t>
            </a:r>
            <a:r>
              <a:rPr lang="en-US" sz="2600" dirty="0"/>
              <a:t> </a:t>
            </a:r>
            <a:r>
              <a:rPr lang="en-US" sz="2600" dirty="0" err="1"/>
              <a:t>într</a:t>
            </a:r>
            <a:r>
              <a:rPr lang="en-US" sz="2600" dirty="0"/>
              <a:t>-o </a:t>
            </a:r>
            <a:r>
              <a:rPr lang="en-US" sz="2600" dirty="0" err="1"/>
              <a:t>rețea</a:t>
            </a:r>
            <a:r>
              <a:rPr lang="en-US" sz="2600" dirty="0"/>
              <a:t> Ethernet, </a:t>
            </a:r>
            <a:r>
              <a:rPr lang="en-US" sz="2600" dirty="0" err="1"/>
              <a:t>aceasta</a:t>
            </a:r>
            <a:r>
              <a:rPr lang="en-US" sz="2600" dirty="0"/>
              <a:t> </a:t>
            </a:r>
            <a:r>
              <a:rPr lang="en-US" sz="2600" dirty="0" err="1"/>
              <a:t>dispune</a:t>
            </a:r>
            <a:r>
              <a:rPr lang="en-US" sz="2600" dirty="0"/>
              <a:t> de </a:t>
            </a:r>
            <a:r>
              <a:rPr lang="en-US" sz="2600" dirty="0" err="1"/>
              <a:t>adresa</a:t>
            </a:r>
            <a:r>
              <a:rPr lang="en-US" sz="2600" dirty="0"/>
              <a:t> IP, </a:t>
            </a:r>
            <a:r>
              <a:rPr lang="en-US" sz="2600" dirty="0" err="1"/>
              <a:t>dar</a:t>
            </a:r>
            <a:r>
              <a:rPr lang="en-US" sz="2600" dirty="0"/>
              <a:t> nu </a:t>
            </a:r>
            <a:r>
              <a:rPr lang="en-US" sz="2600" dirty="0" err="1"/>
              <a:t>și</a:t>
            </a:r>
            <a:r>
              <a:rPr lang="en-US" sz="2600" dirty="0"/>
              <a:t> de </a:t>
            </a:r>
            <a:r>
              <a:rPr lang="en-US" sz="2600" dirty="0" err="1"/>
              <a:t>adresa</a:t>
            </a:r>
            <a:r>
              <a:rPr lang="en-US" sz="2600" dirty="0"/>
              <a:t> </a:t>
            </a:r>
            <a:r>
              <a:rPr lang="en-US" sz="2600" b="1" dirty="0"/>
              <a:t>MAC</a:t>
            </a:r>
            <a:r>
              <a:rPr lang="en-US" sz="2600" dirty="0"/>
              <a:t> (</a:t>
            </a:r>
            <a:r>
              <a:rPr lang="en-US" sz="2600" b="1" dirty="0"/>
              <a:t>Media Access Control</a:t>
            </a:r>
            <a:r>
              <a:rPr lang="en-US" sz="2600" dirty="0"/>
              <a:t>);</a:t>
            </a:r>
          </a:p>
          <a:p>
            <a:pPr marL="285750" indent="-285750"/>
            <a:r>
              <a:rPr lang="en-US" sz="2600" dirty="0"/>
              <a:t>Pentru a </a:t>
            </a:r>
            <a:r>
              <a:rPr lang="en-US" sz="2600" dirty="0" err="1"/>
              <a:t>putea</a:t>
            </a:r>
            <a:r>
              <a:rPr lang="en-US" sz="2600" dirty="0"/>
              <a:t> </a:t>
            </a:r>
            <a:r>
              <a:rPr lang="en-US" sz="2600" dirty="0" err="1"/>
              <a:t>transmite</a:t>
            </a:r>
            <a:r>
              <a:rPr lang="en-US" sz="2600" dirty="0"/>
              <a:t> </a:t>
            </a:r>
            <a:r>
              <a:rPr lang="en-US" sz="2600" dirty="0" err="1"/>
              <a:t>cadrul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a fi </a:t>
            </a:r>
            <a:r>
              <a:rPr lang="en-US" sz="2600" dirty="0" err="1"/>
              <a:t>acceptat</a:t>
            </a:r>
            <a:r>
              <a:rPr lang="en-US" sz="2600" dirty="0"/>
              <a:t> la </a:t>
            </a:r>
            <a:r>
              <a:rPr lang="en-US" sz="2600" dirty="0" err="1"/>
              <a:t>destinație</a:t>
            </a:r>
            <a:r>
              <a:rPr lang="en-US" sz="2600" dirty="0"/>
              <a:t>,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necesară</a:t>
            </a:r>
            <a:r>
              <a:rPr lang="en-US" sz="2600" dirty="0"/>
              <a:t> </a:t>
            </a:r>
            <a:r>
              <a:rPr lang="en-US" sz="2600" dirty="0" err="1"/>
              <a:t>determinarea</a:t>
            </a:r>
            <a:r>
              <a:rPr lang="en-US" sz="2600" dirty="0"/>
              <a:t> </a:t>
            </a:r>
            <a:r>
              <a:rPr lang="en-US" sz="2600" dirty="0" err="1"/>
              <a:t>acestei</a:t>
            </a:r>
            <a:r>
              <a:rPr lang="en-US" sz="2600" dirty="0"/>
              <a:t> </a:t>
            </a:r>
            <a:r>
              <a:rPr lang="en-US" sz="2600" dirty="0" err="1"/>
              <a:t>adrese</a:t>
            </a:r>
            <a:r>
              <a:rPr lang="en-US" sz="2600" dirty="0"/>
              <a:t>;</a:t>
            </a:r>
          </a:p>
          <a:p>
            <a:pPr marL="285750" indent="-285750"/>
            <a:r>
              <a:rPr lang="en-US" sz="2600" dirty="0" err="1"/>
              <a:t>Protocolul</a:t>
            </a:r>
            <a:r>
              <a:rPr lang="en-US" sz="2600" dirty="0"/>
              <a:t> care </a:t>
            </a:r>
            <a:r>
              <a:rPr lang="en-US" sz="2600" dirty="0" err="1"/>
              <a:t>determină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br>
              <a:rPr lang="en-US" sz="2600" dirty="0"/>
            </a:br>
            <a:r>
              <a:rPr lang="en-US" sz="2600" dirty="0"/>
              <a:t>MAC </a:t>
            </a:r>
            <a:r>
              <a:rPr lang="en-US" sz="2600" dirty="0" err="1"/>
              <a:t>pornind</a:t>
            </a:r>
            <a:r>
              <a:rPr lang="en-US" sz="2600" dirty="0"/>
              <a:t> de la </a:t>
            </a:r>
            <a:r>
              <a:rPr lang="en-US" sz="2600" dirty="0" err="1"/>
              <a:t>adresa</a:t>
            </a:r>
            <a:r>
              <a:rPr lang="en-US" sz="2600" dirty="0"/>
              <a:t> IP </a:t>
            </a:r>
            <a:r>
              <a:rPr lang="en-US" sz="2600" dirty="0" err="1"/>
              <a:t>poartă</a:t>
            </a:r>
            <a:br>
              <a:rPr lang="en-US" sz="2600" dirty="0"/>
            </a:br>
            <a:r>
              <a:rPr lang="en-US" sz="2600" dirty="0" err="1"/>
              <a:t>numele</a:t>
            </a:r>
            <a:r>
              <a:rPr lang="en-US" sz="2600" dirty="0"/>
              <a:t> de </a:t>
            </a:r>
            <a:r>
              <a:rPr lang="en-US" sz="2600" b="1" dirty="0"/>
              <a:t>ARP</a:t>
            </a:r>
            <a:br>
              <a:rPr lang="en-US" sz="2600" b="1" dirty="0"/>
            </a:br>
            <a:r>
              <a:rPr lang="en-US" sz="2600" dirty="0"/>
              <a:t>(</a:t>
            </a:r>
            <a:r>
              <a:rPr lang="en-US" sz="2600" b="1" dirty="0"/>
              <a:t>Address Resolution Protocol</a:t>
            </a:r>
            <a:r>
              <a:rPr lang="en-US" sz="2600" dirty="0"/>
              <a:t>);</a:t>
            </a:r>
          </a:p>
          <a:p>
            <a:pPr marL="285750" indent="-285750"/>
            <a:r>
              <a:rPr lang="en-US" sz="2600" dirty="0" err="1"/>
              <a:t>Protocolul</a:t>
            </a:r>
            <a:r>
              <a:rPr lang="en-US" sz="2600" dirty="0"/>
              <a:t> care </a:t>
            </a:r>
            <a:r>
              <a:rPr lang="en-US" sz="2600" dirty="0" err="1"/>
              <a:t>determină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IP</a:t>
            </a:r>
            <a:br>
              <a:rPr lang="en-US" sz="2600" dirty="0"/>
            </a:br>
            <a:r>
              <a:rPr lang="en-US" sz="2600" dirty="0" err="1"/>
              <a:t>pornind</a:t>
            </a:r>
            <a:r>
              <a:rPr lang="en-US" sz="2600" dirty="0"/>
              <a:t> de la </a:t>
            </a:r>
            <a:r>
              <a:rPr lang="en-US" sz="2600" dirty="0" err="1"/>
              <a:t>adresa</a:t>
            </a:r>
            <a:r>
              <a:rPr lang="en-US" sz="2600" dirty="0"/>
              <a:t> MAC </a:t>
            </a:r>
            <a:r>
              <a:rPr lang="en-US" sz="2600" dirty="0" err="1"/>
              <a:t>poartă</a:t>
            </a:r>
            <a:br>
              <a:rPr lang="en-US" sz="2600" dirty="0"/>
            </a:br>
            <a:r>
              <a:rPr lang="en-US" sz="2600" dirty="0" err="1"/>
              <a:t>numele</a:t>
            </a:r>
            <a:r>
              <a:rPr lang="en-US" sz="2600" dirty="0"/>
              <a:t> de </a:t>
            </a:r>
            <a:r>
              <a:rPr lang="en-US" sz="2600" b="1" dirty="0"/>
              <a:t>RARP</a:t>
            </a:r>
            <a:r>
              <a:rPr lang="en-US" sz="2600" dirty="0"/>
              <a:t> (</a:t>
            </a:r>
            <a:r>
              <a:rPr lang="en-US" sz="2600" b="1" dirty="0"/>
              <a:t>Reverse Address</a:t>
            </a:r>
            <a:br>
              <a:rPr lang="en-US" sz="2600" b="1" dirty="0"/>
            </a:br>
            <a:r>
              <a:rPr lang="en-US" sz="2600" b="1" dirty="0"/>
              <a:t>Resolution Protocol</a:t>
            </a:r>
            <a:r>
              <a:rPr lang="en-US" sz="2600" dirty="0"/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4132E-C64C-966D-0345-83AC0331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48" y="3767769"/>
            <a:ext cx="6648822" cy="228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Formatul</a:t>
            </a:r>
            <a:r>
              <a:rPr lang="en-US" dirty="0"/>
              <a:t> </a:t>
            </a:r>
            <a:r>
              <a:rPr lang="en-US" dirty="0" err="1"/>
              <a:t>cadrului</a:t>
            </a:r>
            <a:endParaRPr lang="en-US" dirty="0"/>
          </a:p>
        </p:txBody>
      </p:sp>
      <p:pic>
        <p:nvPicPr>
          <p:cNvPr id="4" name="Screenshot 2020-11-30 at 00.27.29.png" descr="Screenshot 2020-11-30 at 00.27.29.png">
            <a:extLst>
              <a:ext uri="{FF2B5EF4-FFF2-40B4-BE49-F238E27FC236}">
                <a16:creationId xmlns:a16="http://schemas.microsoft.com/office/drawing/2014/main" id="{DDA766AC-92A7-EAD4-0DCC-4A459F2C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3" y="1808219"/>
            <a:ext cx="8956713" cy="50007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88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apan Wallpapers (39 images) - WallpaperCat">
            <a:extLst>
              <a:ext uri="{FF2B5EF4-FFF2-40B4-BE49-F238E27FC236}">
                <a16:creationId xmlns:a16="http://schemas.microsoft.com/office/drawing/2014/main" id="{ECF8B47D-B559-6E6B-19E0-0774CD426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520"/>
            <a:ext cx="12192000" cy="55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1026" name="Picture 2" descr="ありがとうの無料イラスト | フリーイラスト素材集 ジャパクリップ">
            <a:extLst>
              <a:ext uri="{FF2B5EF4-FFF2-40B4-BE49-F238E27FC236}">
                <a16:creationId xmlns:a16="http://schemas.microsoft.com/office/drawing/2014/main" id="{AD028069-48B1-92E4-2541-81791DD1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4" y="1461991"/>
            <a:ext cx="3617487" cy="19670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entered deep red circle on a white rectangle">
            <a:extLst>
              <a:ext uri="{FF2B5EF4-FFF2-40B4-BE49-F238E27FC236}">
                <a16:creationId xmlns:a16="http://schemas.microsoft.com/office/drawing/2014/main" id="{A2B15B29-EDFC-B204-326D-C0727F912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1" y="5516480"/>
            <a:ext cx="1854986" cy="12376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Exemplu</a:t>
            </a:r>
            <a:r>
              <a:rPr lang="en-US" dirty="0"/>
              <a:t> ARP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0542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Inițial</a:t>
            </a:r>
            <a:r>
              <a:rPr lang="en-US" sz="2600" dirty="0"/>
              <a:t>, </a:t>
            </a:r>
            <a:r>
              <a:rPr lang="en-US" sz="2600" dirty="0" err="1"/>
              <a:t>emițătorul</a:t>
            </a:r>
            <a:r>
              <a:rPr lang="en-US" sz="2600" dirty="0"/>
              <a:t> </a:t>
            </a:r>
            <a:r>
              <a:rPr lang="en-US" sz="2600" dirty="0" err="1"/>
              <a:t>dă</a:t>
            </a:r>
            <a:r>
              <a:rPr lang="en-US" sz="2600" dirty="0"/>
              <a:t> un </a:t>
            </a:r>
            <a:r>
              <a:rPr lang="en-US" sz="2600" dirty="0" err="1"/>
              <a:t>mesaj</a:t>
            </a:r>
            <a:r>
              <a:rPr lang="en-US" sz="2600" dirty="0"/>
              <a:t> la </a:t>
            </a:r>
            <a:r>
              <a:rPr lang="en-US" sz="2600" dirty="0" err="1"/>
              <a:t>adresa</a:t>
            </a:r>
            <a:r>
              <a:rPr lang="en-US" sz="2600" dirty="0"/>
              <a:t> MAC </a:t>
            </a:r>
            <a:r>
              <a:rPr lang="en-US" sz="2600" b="1" dirty="0"/>
              <a:t>FFFFFF.FFFFFF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IP a </a:t>
            </a:r>
            <a:r>
              <a:rPr lang="en-US" sz="2600" dirty="0" err="1"/>
              <a:t>destinației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care cere </a:t>
            </a:r>
            <a:r>
              <a:rPr lang="en-US" sz="2600" dirty="0" err="1"/>
              <a:t>adresa</a:t>
            </a:r>
            <a:r>
              <a:rPr lang="en-US" sz="2600" dirty="0"/>
              <a:t> MAC;</a:t>
            </a:r>
          </a:p>
          <a:p>
            <a:pPr marL="285750" indent="-285750"/>
            <a:r>
              <a:rPr lang="en-US" sz="2600" dirty="0"/>
              <a:t>Doar </a:t>
            </a:r>
            <a:r>
              <a:rPr lang="en-US" sz="2600" dirty="0" err="1"/>
              <a:t>stația</a:t>
            </a:r>
            <a:r>
              <a:rPr lang="en-US" sz="2600" dirty="0"/>
              <a:t> cu IP-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respectiv</a:t>
            </a:r>
            <a:r>
              <a:rPr lang="en-US" sz="2600" dirty="0"/>
              <a:t> </a:t>
            </a:r>
            <a:r>
              <a:rPr lang="en-US" sz="2600" dirty="0" err="1"/>
              <a:t>va</a:t>
            </a:r>
            <a:r>
              <a:rPr lang="en-US" sz="2600" dirty="0"/>
              <a:t> </a:t>
            </a:r>
            <a:r>
              <a:rPr lang="en-US" sz="2600" dirty="0" err="1"/>
              <a:t>răspunde</a:t>
            </a:r>
            <a:r>
              <a:rPr lang="en-US" sz="2600" dirty="0"/>
              <a:t>, </a:t>
            </a:r>
            <a:r>
              <a:rPr lang="en-US" sz="2600" dirty="0" err="1"/>
              <a:t>restul</a:t>
            </a:r>
            <a:r>
              <a:rPr lang="en-US" sz="2600" dirty="0"/>
              <a:t> </a:t>
            </a:r>
            <a:r>
              <a:rPr lang="en-US" sz="2600" dirty="0" err="1"/>
              <a:t>vor</a:t>
            </a:r>
            <a:r>
              <a:rPr lang="en-US" sz="2600" dirty="0"/>
              <a:t> </a:t>
            </a:r>
            <a:r>
              <a:rPr lang="en-US" sz="2600" dirty="0" err="1"/>
              <a:t>ignora</a:t>
            </a:r>
            <a:r>
              <a:rPr lang="en-US" sz="2600" dirty="0"/>
              <a:t> </a:t>
            </a:r>
            <a:r>
              <a:rPr lang="en-US" sz="2600" dirty="0" err="1"/>
              <a:t>mesajul</a:t>
            </a:r>
            <a:r>
              <a:rPr lang="en-US" sz="26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A61B23-8CC0-0365-6536-DE9A36E3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05" y="2993019"/>
            <a:ext cx="7853190" cy="38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Proxy ARP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0542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Tehnică</a:t>
            </a:r>
            <a:r>
              <a:rPr lang="en-US" sz="2600" dirty="0"/>
              <a:t> de ARP;</a:t>
            </a:r>
          </a:p>
          <a:p>
            <a:pPr marL="285750" indent="-285750"/>
            <a:r>
              <a:rPr lang="en-US" sz="2600" dirty="0" err="1"/>
              <a:t>Ruterul</a:t>
            </a:r>
            <a:r>
              <a:rPr lang="en-US" sz="2600" dirty="0"/>
              <a:t> </a:t>
            </a:r>
            <a:r>
              <a:rPr lang="en-US" sz="2600" dirty="0" err="1"/>
              <a:t>răspunde</a:t>
            </a:r>
            <a:r>
              <a:rPr lang="en-US" sz="2600" dirty="0"/>
              <a:t> cu propria </a:t>
            </a:r>
            <a:r>
              <a:rPr lang="en-US" sz="2600" dirty="0" err="1"/>
              <a:t>sa</a:t>
            </a:r>
            <a:r>
              <a:rPr lang="en-US" sz="2600" dirty="0"/>
              <a:t> </a:t>
            </a:r>
            <a:r>
              <a:rPr lang="en-US" sz="2600" dirty="0" err="1"/>
              <a:t>adresă</a:t>
            </a:r>
            <a:r>
              <a:rPr lang="en-US" sz="2600" dirty="0"/>
              <a:t> MAC pentru o </a:t>
            </a:r>
            <a:r>
              <a:rPr lang="en-US" sz="2600" dirty="0" err="1"/>
              <a:t>adresă</a:t>
            </a:r>
            <a:r>
              <a:rPr lang="en-US" sz="2600" dirty="0"/>
              <a:t> IP </a:t>
            </a:r>
            <a:r>
              <a:rPr lang="en-US" sz="2600" dirty="0" err="1"/>
              <a:t>aflată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afara </a:t>
            </a:r>
            <a:r>
              <a:rPr lang="en-US" sz="2600" dirty="0" err="1"/>
              <a:t>rețelei</a:t>
            </a:r>
            <a:r>
              <a:rPr lang="en-US" sz="2600" dirty="0"/>
              <a:t> </a:t>
            </a:r>
            <a:r>
              <a:rPr lang="en-US" sz="2600" dirty="0" err="1"/>
              <a:t>emițătorului</a:t>
            </a:r>
            <a:r>
              <a:rPr lang="en-US" sz="2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82007-E922-0263-1958-2DD28252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272" y="2617383"/>
            <a:ext cx="9044848" cy="42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4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NDP</a:t>
            </a:r>
          </a:p>
        </p:txBody>
      </p:sp>
      <p:pic>
        <p:nvPicPr>
          <p:cNvPr id="1030" name="Picture 6" descr="Neighbour Discovery Protocols | CDP | LLDP | LLDP-MED ⋆ IpCisco">
            <a:extLst>
              <a:ext uri="{FF2B5EF4-FFF2-40B4-BE49-F238E27FC236}">
                <a16:creationId xmlns:a16="http://schemas.microsoft.com/office/drawing/2014/main" id="{AFE68F36-114C-8F64-1452-E8EBD7D0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48" y="1998133"/>
            <a:ext cx="3647995" cy="346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05423"/>
            <a:ext cx="12192000" cy="5136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b="1" dirty="0"/>
              <a:t>Neighbor Discovery Protocol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/>
              <a:t>Include </a:t>
            </a:r>
            <a:r>
              <a:rPr lang="en-US" sz="2800" dirty="0" err="1"/>
              <a:t>următoarele</a:t>
            </a:r>
            <a:r>
              <a:rPr lang="en-US" sz="2800" dirty="0"/>
              <a:t> </a:t>
            </a:r>
            <a:r>
              <a:rPr lang="en-US" sz="2800" dirty="0" err="1"/>
              <a:t>funcționalități</a:t>
            </a:r>
            <a:r>
              <a:rPr lang="en-US" sz="2800" dirty="0"/>
              <a:t>:</a:t>
            </a:r>
          </a:p>
          <a:p>
            <a:pPr marL="742950" lvl="1" indent="-285750"/>
            <a:r>
              <a:rPr lang="en-US" sz="2600" dirty="0"/>
              <a:t>Auto-</a:t>
            </a:r>
            <a:r>
              <a:rPr lang="en-US" sz="2600" dirty="0" err="1"/>
              <a:t>configurarea</a:t>
            </a:r>
            <a:r>
              <a:rPr lang="en-US" sz="2600" dirty="0"/>
              <a:t> </a:t>
            </a:r>
            <a:r>
              <a:rPr lang="en-US" sz="2600" dirty="0" err="1"/>
              <a:t>adreselor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Descoperirea</a:t>
            </a:r>
            <a:r>
              <a:rPr lang="en-US" sz="2600" dirty="0"/>
              <a:t> </a:t>
            </a:r>
            <a:r>
              <a:rPr lang="en-US" sz="2600" dirty="0" err="1"/>
              <a:t>echipamentelor</a:t>
            </a:r>
            <a:r>
              <a:rPr lang="en-US" sz="2600" dirty="0"/>
              <a:t> din </a:t>
            </a:r>
            <a:r>
              <a:rPr lang="en-US" sz="2600" dirty="0" err="1"/>
              <a:t>rețea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Determinarea</a:t>
            </a:r>
            <a:r>
              <a:rPr lang="en-US" sz="2600" dirty="0"/>
              <a:t> </a:t>
            </a:r>
            <a:r>
              <a:rPr lang="en-US" sz="2600" dirty="0" err="1"/>
              <a:t>adreselor</a:t>
            </a:r>
            <a:r>
              <a:rPr lang="en-US" sz="2600" dirty="0"/>
              <a:t> de </a:t>
            </a:r>
            <a:r>
              <a:rPr lang="en-US" sz="2600" dirty="0" err="1"/>
              <a:t>nivel</a:t>
            </a:r>
            <a:r>
              <a:rPr lang="en-US" sz="2600" dirty="0"/>
              <a:t> 2 (</a:t>
            </a:r>
            <a:r>
              <a:rPr lang="en-US" sz="2600" dirty="0" err="1"/>
              <a:t>legătură</a:t>
            </a:r>
            <a:r>
              <a:rPr lang="en-US" sz="2600" dirty="0"/>
              <a:t> de date);</a:t>
            </a:r>
          </a:p>
          <a:p>
            <a:pPr marL="742950" lvl="1" indent="-285750"/>
            <a:r>
              <a:rPr lang="en-US" sz="2600" dirty="0" err="1"/>
              <a:t>Descoperirea</a:t>
            </a:r>
            <a:r>
              <a:rPr lang="en-US" sz="2600" dirty="0"/>
              <a:t> gateway-</a:t>
            </a:r>
            <a:r>
              <a:rPr lang="en-US" sz="2600" dirty="0" err="1"/>
              <a:t>ului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Descoperirea</a:t>
            </a:r>
            <a:r>
              <a:rPr lang="en-US" sz="2600" dirty="0"/>
              <a:t> </a:t>
            </a:r>
            <a:r>
              <a:rPr lang="en-US" sz="2600" dirty="0" err="1"/>
              <a:t>adresei</a:t>
            </a:r>
            <a:r>
              <a:rPr lang="en-US" sz="2600" dirty="0"/>
              <a:t> de </a:t>
            </a:r>
            <a:r>
              <a:rPr lang="en-US" sz="2600" dirty="0" err="1"/>
              <a:t>rețele</a:t>
            </a:r>
            <a:r>
              <a:rPr lang="en-US" sz="2600" dirty="0"/>
              <a:t> (</a:t>
            </a:r>
            <a:r>
              <a:rPr lang="en-US" sz="2600" dirty="0" err="1"/>
              <a:t>prefixul</a:t>
            </a:r>
            <a:r>
              <a:rPr lang="en-US" sz="2600" dirty="0"/>
              <a:t>);</a:t>
            </a:r>
          </a:p>
          <a:p>
            <a:pPr marL="742950" lvl="1" indent="-285750"/>
            <a:r>
              <a:rPr lang="en-US" sz="2600" dirty="0" err="1"/>
              <a:t>Descoperirea</a:t>
            </a:r>
            <a:r>
              <a:rPr lang="en-US" sz="2600" dirty="0"/>
              <a:t> </a:t>
            </a:r>
            <a:r>
              <a:rPr lang="en-US" sz="2600" dirty="0" err="1"/>
              <a:t>adreselor</a:t>
            </a:r>
            <a:r>
              <a:rPr lang="en-US" sz="2600" dirty="0"/>
              <a:t> </a:t>
            </a:r>
            <a:r>
              <a:rPr lang="en-US" sz="2600" dirty="0" err="1"/>
              <a:t>duplicat</a:t>
            </a:r>
            <a:r>
              <a:rPr lang="en-US" sz="2600" dirty="0"/>
              <a:t>.</a:t>
            </a:r>
          </a:p>
          <a:p>
            <a:pPr marL="285750" indent="-285750"/>
            <a:r>
              <a:rPr lang="en-US" sz="2800" dirty="0" err="1"/>
              <a:t>Folosește</a:t>
            </a:r>
            <a:r>
              <a:rPr lang="en-US" sz="2800" dirty="0"/>
              <a:t> </a:t>
            </a:r>
            <a:r>
              <a:rPr lang="en-US" sz="2800" dirty="0" err="1"/>
              <a:t>mesaje</a:t>
            </a:r>
            <a:r>
              <a:rPr lang="en-US" sz="2800" dirty="0"/>
              <a:t> ICMP pentru a </a:t>
            </a:r>
            <a:r>
              <a:rPr lang="en-US" sz="2800" dirty="0" err="1"/>
              <a:t>îndeplini</a:t>
            </a:r>
            <a:r>
              <a:rPr lang="en-US" sz="2800" dirty="0"/>
              <a:t> </a:t>
            </a:r>
            <a:r>
              <a:rPr lang="en-US" sz="2800" dirty="0" err="1"/>
              <a:t>funcționalitățile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31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Determinarea</a:t>
            </a:r>
            <a:r>
              <a:rPr lang="en-US" dirty="0"/>
              <a:t> </a:t>
            </a:r>
            <a:r>
              <a:rPr lang="en-US" dirty="0" err="1"/>
              <a:t>adresei</a:t>
            </a:r>
            <a:r>
              <a:rPr lang="en-US" dirty="0"/>
              <a:t> de </a:t>
            </a:r>
            <a:r>
              <a:rPr lang="en-US" dirty="0" err="1"/>
              <a:t>nivel</a:t>
            </a:r>
            <a:r>
              <a:rPr lang="en-US" dirty="0"/>
              <a:t>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05424"/>
            <a:ext cx="12192000" cy="1886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 err="1"/>
              <a:t>Operare</a:t>
            </a:r>
            <a:r>
              <a:rPr lang="en-US" sz="2600" dirty="0"/>
              <a:t> </a:t>
            </a:r>
            <a:r>
              <a:rPr lang="en-US" sz="2600" dirty="0" err="1"/>
              <a:t>similară</a:t>
            </a:r>
            <a:r>
              <a:rPr lang="en-US" sz="2600" dirty="0"/>
              <a:t> ARP;</a:t>
            </a:r>
          </a:p>
          <a:p>
            <a:pPr marL="285750" indent="-285750"/>
            <a:r>
              <a:rPr lang="en-US" sz="2600" dirty="0" err="1"/>
              <a:t>Folosește</a:t>
            </a:r>
            <a:r>
              <a:rPr lang="en-US" sz="2600" dirty="0"/>
              <a:t> NS </a:t>
            </a:r>
            <a:r>
              <a:rPr lang="en-US" sz="2600" dirty="0" err="1"/>
              <a:t>și</a:t>
            </a:r>
            <a:r>
              <a:rPr lang="en-US" sz="2600" dirty="0"/>
              <a:t> NA pentru a </a:t>
            </a:r>
            <a:r>
              <a:rPr lang="en-US" sz="2600" dirty="0" err="1"/>
              <a:t>descoperi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de </a:t>
            </a:r>
            <a:r>
              <a:rPr lang="en-US" sz="2600" dirty="0" err="1"/>
              <a:t>nivelul</a:t>
            </a:r>
            <a:r>
              <a:rPr lang="en-US" sz="2600" dirty="0"/>
              <a:t> 2:</a:t>
            </a:r>
          </a:p>
          <a:p>
            <a:pPr marL="742950" lvl="1" indent="-285750"/>
            <a:r>
              <a:rPr lang="en-US" sz="2400" dirty="0"/>
              <a:t>Neighbor Solicitation – </a:t>
            </a:r>
            <a:r>
              <a:rPr lang="en-US" sz="2400" dirty="0" err="1"/>
              <a:t>pachet</a:t>
            </a:r>
            <a:r>
              <a:rPr lang="en-US" sz="2400" dirty="0"/>
              <a:t> multicast care </a:t>
            </a:r>
            <a:r>
              <a:rPr lang="en-US" sz="2400" dirty="0" err="1"/>
              <a:t>conține</a:t>
            </a:r>
            <a:r>
              <a:rPr lang="en-US" sz="2400" dirty="0"/>
              <a:t> </a:t>
            </a:r>
            <a:r>
              <a:rPr lang="en-US" sz="2400" dirty="0" err="1"/>
              <a:t>cererea</a:t>
            </a:r>
            <a:r>
              <a:rPr lang="en-US" sz="2400" dirty="0"/>
              <a:t> </a:t>
            </a:r>
            <a:r>
              <a:rPr lang="en-US" sz="2400" dirty="0" err="1"/>
              <a:t>adresei</a:t>
            </a:r>
            <a:r>
              <a:rPr lang="en-US" sz="2400" dirty="0"/>
              <a:t> de </a:t>
            </a:r>
            <a:r>
              <a:rPr lang="en-US" sz="2400" dirty="0" err="1"/>
              <a:t>nivel</a:t>
            </a:r>
            <a:r>
              <a:rPr lang="en-US" sz="2400" dirty="0"/>
              <a:t> 2;</a:t>
            </a:r>
          </a:p>
          <a:p>
            <a:pPr marL="742950" lvl="1" indent="-285750"/>
            <a:r>
              <a:rPr lang="en-US" sz="2400" dirty="0"/>
              <a:t>Neighbor Advertisement – </a:t>
            </a:r>
            <a:r>
              <a:rPr lang="en-US" sz="2400" dirty="0" err="1"/>
              <a:t>răspunsul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conține</a:t>
            </a:r>
            <a:r>
              <a:rPr lang="en-US" sz="2400" dirty="0"/>
              <a:t> </a:t>
            </a:r>
            <a:r>
              <a:rPr lang="en-US" sz="2400" dirty="0" err="1"/>
              <a:t>adresa</a:t>
            </a:r>
            <a:r>
              <a:rPr lang="en-US" sz="2400" dirty="0"/>
              <a:t>.</a:t>
            </a:r>
          </a:p>
          <a:p>
            <a:pPr marL="285750" indent="-285750"/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445DE-7A5A-6FCC-9CC7-81FE894C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68" y="3429000"/>
            <a:ext cx="8912864" cy="33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8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</a:t>
            </a:r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fără</a:t>
            </a:r>
            <a:br>
              <a:rPr lang="en-US" dirty="0"/>
            </a:b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stării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509311"/>
            <a:ext cx="12192000" cy="533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200" dirty="0"/>
              <a:t>RFC 2462;</a:t>
            </a:r>
          </a:p>
          <a:p>
            <a:pPr marL="285750" indent="-285750"/>
            <a:r>
              <a:rPr lang="en-US" sz="2200" dirty="0"/>
              <a:t>Nu </a:t>
            </a:r>
            <a:r>
              <a:rPr lang="en-US" sz="2200" dirty="0" err="1"/>
              <a:t>necesită</a:t>
            </a:r>
            <a:r>
              <a:rPr lang="en-US" sz="2200" dirty="0"/>
              <a:t> </a:t>
            </a:r>
            <a:r>
              <a:rPr lang="en-US" sz="2200" dirty="0" err="1"/>
              <a:t>nicio</a:t>
            </a:r>
            <a:r>
              <a:rPr lang="en-US" sz="2200" dirty="0"/>
              <a:t> </a:t>
            </a:r>
            <a:r>
              <a:rPr lang="en-US" sz="2200" dirty="0" err="1"/>
              <a:t>configurare</a:t>
            </a:r>
            <a:r>
              <a:rPr lang="en-US" sz="2200" dirty="0"/>
              <a:t> </a:t>
            </a:r>
            <a:r>
              <a:rPr lang="en-US" sz="2200" dirty="0" err="1"/>
              <a:t>suplimentară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reţeaua</a:t>
            </a:r>
            <a:r>
              <a:rPr lang="en-US" sz="2200" dirty="0"/>
              <a:t> </a:t>
            </a:r>
            <a:r>
              <a:rPr lang="en-US" sz="2200" dirty="0" err="1"/>
              <a:t>locală</a:t>
            </a:r>
            <a:r>
              <a:rPr lang="en-US" sz="2200" dirty="0"/>
              <a:t>;</a:t>
            </a:r>
          </a:p>
          <a:p>
            <a:pPr marL="285750" indent="-285750"/>
            <a:r>
              <a:rPr lang="en-US" sz="2200" dirty="0" err="1"/>
              <a:t>Oferă</a:t>
            </a:r>
            <a:r>
              <a:rPr lang="en-US" sz="2200" dirty="0"/>
              <a:t> </a:t>
            </a:r>
            <a:r>
              <a:rPr lang="en-US" sz="2200" dirty="0" err="1"/>
              <a:t>doar</a:t>
            </a:r>
            <a:r>
              <a:rPr lang="en-US" sz="2200" dirty="0"/>
              <a:t> </a:t>
            </a:r>
            <a:r>
              <a:rPr lang="en-US" sz="2200" dirty="0" err="1"/>
              <a:t>adresă</a:t>
            </a:r>
            <a:r>
              <a:rPr lang="en-US" sz="2200" dirty="0"/>
              <a:t> IP </a:t>
            </a:r>
            <a:r>
              <a:rPr lang="en-US" sz="2200" dirty="0" err="1"/>
              <a:t>globală</a:t>
            </a:r>
            <a:r>
              <a:rPr lang="en-US" sz="2200" dirty="0"/>
              <a:t> </a:t>
            </a:r>
            <a:r>
              <a:rPr lang="en-US" sz="2200" dirty="0" err="1"/>
              <a:t>şi</a:t>
            </a:r>
            <a:r>
              <a:rPr lang="en-US" sz="2200" dirty="0"/>
              <a:t> default gateway:</a:t>
            </a:r>
          </a:p>
          <a:p>
            <a:pPr marL="742950" lvl="1" indent="-285750"/>
            <a:r>
              <a:rPr lang="en-US" sz="2000" dirty="0"/>
              <a:t>Pentru DNS </a:t>
            </a:r>
            <a:r>
              <a:rPr lang="en-US" sz="2000" dirty="0" err="1"/>
              <a:t>şi</a:t>
            </a:r>
            <a:r>
              <a:rPr lang="en-US" sz="2000" dirty="0"/>
              <a:t> </a:t>
            </a:r>
            <a:r>
              <a:rPr lang="en-US" sz="2000" dirty="0" err="1"/>
              <a:t>alte</a:t>
            </a:r>
            <a:r>
              <a:rPr lang="en-US" sz="2000" dirty="0"/>
              <a:t> </a:t>
            </a:r>
            <a:r>
              <a:rPr lang="en-US" sz="2000" dirty="0" err="1"/>
              <a:t>informaţii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necesară</a:t>
            </a:r>
            <a:r>
              <a:rPr lang="en-US" sz="2000" dirty="0"/>
              <a:t> </a:t>
            </a:r>
            <a:r>
              <a:rPr lang="en-US" sz="2000" dirty="0" err="1"/>
              <a:t>instalarea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server DHCPv6.</a:t>
            </a:r>
          </a:p>
          <a:p>
            <a:pPr marL="285750" indent="-285750"/>
            <a:r>
              <a:rPr lang="en-US" sz="2200" dirty="0" err="1"/>
              <a:t>Paşi</a:t>
            </a:r>
            <a:r>
              <a:rPr lang="en-US" sz="22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 </a:t>
            </a:r>
            <a:r>
              <a:rPr lang="en-US" sz="2000" dirty="0" err="1"/>
              <a:t>generează</a:t>
            </a:r>
            <a:r>
              <a:rPr lang="en-US" sz="2000" dirty="0"/>
              <a:t> </a:t>
            </a:r>
            <a:r>
              <a:rPr lang="en-US" sz="2000" dirty="0" err="1"/>
              <a:t>adresa</a:t>
            </a:r>
            <a:r>
              <a:rPr lang="en-US" sz="2000" dirty="0"/>
              <a:t> link-local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concatenarea</a:t>
            </a:r>
            <a:r>
              <a:rPr lang="en-US" sz="2000" dirty="0"/>
              <a:t> FE80::/64 cu eui-64 (</a:t>
            </a:r>
            <a:r>
              <a:rPr lang="en-US" sz="2000" dirty="0" err="1"/>
              <a:t>sau</a:t>
            </a:r>
            <a:r>
              <a:rPr lang="en-US" sz="2000" dirty="0"/>
              <a:t> cu un alt token </a:t>
            </a:r>
            <a:r>
              <a:rPr lang="en-US" sz="2000" dirty="0" err="1"/>
              <a:t>generat</a:t>
            </a:r>
            <a:r>
              <a:rPr lang="en-US" sz="2000" dirty="0"/>
              <a:t> pe 64 de </a:t>
            </a:r>
            <a:r>
              <a:rPr lang="en-US" sz="2000" dirty="0" err="1"/>
              <a:t>biţi</a:t>
            </a:r>
            <a:r>
              <a:rPr lang="en-US" sz="2000" dirty="0"/>
              <a:t>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 </a:t>
            </a:r>
            <a:r>
              <a:rPr lang="en-US" sz="2000" dirty="0" err="1"/>
              <a:t>testează</a:t>
            </a:r>
            <a:r>
              <a:rPr lang="en-US" sz="2000" dirty="0"/>
              <a:t> </a:t>
            </a:r>
            <a:r>
              <a:rPr lang="en-US" sz="2000" dirty="0" err="1"/>
              <a:t>dacă</a:t>
            </a:r>
            <a:r>
              <a:rPr lang="en-US" sz="2000" dirty="0"/>
              <a:t> </a:t>
            </a:r>
            <a:r>
              <a:rPr lang="en-US" sz="2000" dirty="0" err="1"/>
              <a:t>adresa</a:t>
            </a:r>
            <a:r>
              <a:rPr lang="en-US" sz="2000" dirty="0"/>
              <a:t> link-local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unică</a:t>
            </a:r>
            <a:r>
              <a:rPr lang="en-US" sz="2000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/>
              <a:t>Dacă</a:t>
            </a:r>
            <a:r>
              <a:rPr lang="en-US" sz="2000" dirty="0"/>
              <a:t> e </a:t>
            </a:r>
            <a:r>
              <a:rPr lang="en-US" sz="2000" dirty="0" err="1"/>
              <a:t>unică</a:t>
            </a:r>
            <a:r>
              <a:rPr lang="en-US" sz="2000" dirty="0"/>
              <a:t>, se </a:t>
            </a:r>
            <a:r>
              <a:rPr lang="en-US" sz="2000" dirty="0" err="1"/>
              <a:t>asignează</a:t>
            </a:r>
            <a:r>
              <a:rPr lang="en-US" sz="2000" dirty="0"/>
              <a:t> </a:t>
            </a:r>
            <a:r>
              <a:rPr lang="en-US" sz="2000" dirty="0" err="1"/>
              <a:t>adresa</a:t>
            </a:r>
            <a:r>
              <a:rPr lang="en-US" sz="2000" dirty="0"/>
              <a:t> link-local </a:t>
            </a:r>
            <a:r>
              <a:rPr lang="en-US" sz="2000" dirty="0" err="1"/>
              <a:t>interfeţei</a:t>
            </a:r>
            <a:r>
              <a:rPr lang="en-US" sz="2000" dirty="0"/>
              <a:t> </a:t>
            </a:r>
            <a:r>
              <a:rPr lang="en-US" sz="2000" dirty="0" err="1"/>
              <a:t>fizice</a:t>
            </a:r>
            <a:r>
              <a:rPr lang="en-US" sz="2000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Se </a:t>
            </a:r>
            <a:r>
              <a:rPr lang="en-US" sz="2000" dirty="0" err="1"/>
              <a:t>încearcă</a:t>
            </a:r>
            <a:r>
              <a:rPr lang="en-US" sz="2000" dirty="0"/>
              <a:t> </a:t>
            </a:r>
            <a:r>
              <a:rPr lang="en-US" sz="2000" dirty="0" err="1"/>
              <a:t>descoperirea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ruter</a:t>
            </a:r>
            <a:r>
              <a:rPr lang="en-US" sz="2000" dirty="0"/>
              <a:t> local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ascultarea</a:t>
            </a:r>
            <a:r>
              <a:rPr lang="en-US" sz="2000" dirty="0"/>
              <a:t> RA-</a:t>
            </a:r>
            <a:r>
              <a:rPr lang="en-US" sz="2000" dirty="0" err="1"/>
              <a:t>urilor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forţarea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RA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trimiterea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RS;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/>
              <a:t>Ruterul</a:t>
            </a:r>
            <a:r>
              <a:rPr lang="en-US" sz="2000" dirty="0"/>
              <a:t> </a:t>
            </a:r>
            <a:r>
              <a:rPr lang="en-US" sz="2000" dirty="0" err="1"/>
              <a:t>răspunde</a:t>
            </a:r>
            <a:r>
              <a:rPr lang="en-US" sz="2000" dirty="0"/>
              <a:t> in RA cu </a:t>
            </a:r>
            <a:r>
              <a:rPr lang="en-US" sz="2000" dirty="0" err="1"/>
              <a:t>tipul</a:t>
            </a:r>
            <a:r>
              <a:rPr lang="en-US" sz="2000" dirty="0"/>
              <a:t> auto-</a:t>
            </a:r>
            <a:r>
              <a:rPr lang="en-US" sz="2000" dirty="0" err="1"/>
              <a:t>configurării</a:t>
            </a:r>
            <a:r>
              <a:rPr lang="en-US" sz="2000" dirty="0"/>
              <a:t> din </a:t>
            </a:r>
            <a:r>
              <a:rPr lang="en-US" sz="2000" dirty="0" err="1"/>
              <a:t>reţeaua</a:t>
            </a:r>
            <a:r>
              <a:rPr lang="en-US" sz="2000" dirty="0"/>
              <a:t> </a:t>
            </a:r>
            <a:r>
              <a:rPr lang="en-US" sz="2000" dirty="0" err="1"/>
              <a:t>locală</a:t>
            </a:r>
            <a:r>
              <a:rPr lang="en-US" sz="2000" dirty="0"/>
              <a:t> (</a:t>
            </a:r>
            <a:r>
              <a:rPr lang="en-US" sz="2000" dirty="0" err="1"/>
              <a:t>Câmpul</a:t>
            </a:r>
            <a:r>
              <a:rPr lang="en-US" sz="2000" dirty="0"/>
              <a:t> M din </a:t>
            </a:r>
            <a:r>
              <a:rPr lang="en-US" sz="2000" dirty="0" err="1"/>
              <a:t>câmpul</a:t>
            </a:r>
            <a:r>
              <a:rPr lang="en-US" sz="2000" dirty="0"/>
              <a:t> </a:t>
            </a:r>
            <a:r>
              <a:rPr lang="en-US" sz="2000" dirty="0" err="1"/>
              <a:t>Autoconfig</a:t>
            </a:r>
            <a:r>
              <a:rPr lang="en-US" sz="2000" dirty="0"/>
              <a:t> Flags din </a:t>
            </a:r>
            <a:r>
              <a:rPr lang="en-US" sz="2000" dirty="0" err="1"/>
              <a:t>mesajul</a:t>
            </a:r>
            <a:r>
              <a:rPr lang="en-US" sz="2000" dirty="0"/>
              <a:t> RA);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/>
              <a:t>Dacă</a:t>
            </a:r>
            <a:r>
              <a:rPr lang="en-US" sz="2000" dirty="0"/>
              <a:t> e </a:t>
            </a:r>
            <a:r>
              <a:rPr lang="en-US" sz="2000" dirty="0" err="1"/>
              <a:t>folosită</a:t>
            </a:r>
            <a:r>
              <a:rPr lang="en-US" sz="2000" dirty="0"/>
              <a:t> auto-</a:t>
            </a:r>
            <a:r>
              <a:rPr lang="en-US" sz="2000" dirty="0" err="1"/>
              <a:t>configurarea</a:t>
            </a:r>
            <a:r>
              <a:rPr lang="en-US" sz="2000" dirty="0"/>
              <a:t> stateless, se </a:t>
            </a:r>
            <a:r>
              <a:rPr lang="en-US" sz="2000" dirty="0" err="1"/>
              <a:t>generează</a:t>
            </a:r>
            <a:r>
              <a:rPr lang="en-US" sz="2000" dirty="0"/>
              <a:t> </a:t>
            </a:r>
            <a:r>
              <a:rPr lang="en-US" sz="2000" dirty="0" err="1"/>
              <a:t>adresa</a:t>
            </a:r>
            <a:r>
              <a:rPr lang="en-US" sz="2000" dirty="0"/>
              <a:t> </a:t>
            </a:r>
            <a:r>
              <a:rPr lang="en-US" sz="2000" dirty="0" err="1"/>
              <a:t>unică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concatenarea</a:t>
            </a:r>
            <a:r>
              <a:rPr lang="en-US" sz="2000" dirty="0"/>
              <a:t> </a:t>
            </a:r>
            <a:r>
              <a:rPr lang="en-US" sz="2000" dirty="0" err="1"/>
              <a:t>prefixului</a:t>
            </a:r>
            <a:r>
              <a:rPr lang="en-US" sz="2000" dirty="0"/>
              <a:t> primit </a:t>
            </a:r>
            <a:r>
              <a:rPr lang="en-US" sz="2000" dirty="0" err="1"/>
              <a:t>în</a:t>
            </a:r>
            <a:r>
              <a:rPr lang="en-US" sz="2000" dirty="0"/>
              <a:t> RA cu </a:t>
            </a:r>
            <a:r>
              <a:rPr lang="en-US" sz="2000" dirty="0" err="1"/>
              <a:t>ultimii</a:t>
            </a:r>
            <a:r>
              <a:rPr lang="en-US" sz="2000" dirty="0"/>
              <a:t> 64 de </a:t>
            </a:r>
            <a:r>
              <a:rPr lang="en-US" sz="2000" dirty="0" err="1"/>
              <a:t>biţi</a:t>
            </a:r>
            <a:r>
              <a:rPr lang="en-US" sz="2000" dirty="0"/>
              <a:t> din </a:t>
            </a:r>
            <a:r>
              <a:rPr lang="en-US" sz="2000" dirty="0" err="1"/>
              <a:t>adresa</a:t>
            </a:r>
            <a:r>
              <a:rPr lang="en-US" sz="2000" dirty="0"/>
              <a:t> de la pasul 1.</a:t>
            </a:r>
          </a:p>
        </p:txBody>
      </p:sp>
    </p:spTree>
    <p:extLst>
      <p:ext uri="{BB962C8B-B14F-4D97-AF65-F5344CB8AC3E}">
        <p14:creationId xmlns:p14="http://schemas.microsoft.com/office/powerpoint/2010/main" val="52734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</a:t>
            </a:r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fără</a:t>
            </a:r>
            <a:br>
              <a:rPr lang="en-US" dirty="0"/>
            </a:b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stării</a:t>
            </a:r>
            <a:r>
              <a:rPr lang="en-US" dirty="0"/>
              <a:t>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509311"/>
            <a:ext cx="12192000" cy="509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0. </a:t>
            </a:r>
            <a:r>
              <a:rPr lang="en-US" sz="2800" dirty="0" err="1"/>
              <a:t>Starea</a:t>
            </a:r>
            <a:r>
              <a:rPr lang="en-US" sz="2800" dirty="0"/>
              <a:t> </a:t>
            </a:r>
            <a:r>
              <a:rPr lang="en-US" sz="2800" dirty="0" err="1"/>
              <a:t>inițială</a:t>
            </a:r>
            <a:r>
              <a:rPr lang="en-US" sz="2800" dirty="0"/>
              <a:t> a </a:t>
            </a:r>
            <a:r>
              <a:rPr lang="en-US" sz="2800" dirty="0" err="1"/>
              <a:t>rețelei</a:t>
            </a:r>
            <a:r>
              <a:rPr lang="en-US" sz="28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BD882-A800-933B-D06F-7406E994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156" y="2187090"/>
            <a:ext cx="8553688" cy="43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</a:t>
            </a:r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fără</a:t>
            </a:r>
            <a:br>
              <a:rPr lang="en-US" dirty="0"/>
            </a:b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stării</a:t>
            </a:r>
            <a:r>
              <a:rPr lang="en-US" dirty="0"/>
              <a:t> (III)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509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1. </a:t>
            </a:r>
            <a:r>
              <a:rPr lang="en-US" sz="2800" dirty="0" err="1"/>
              <a:t>Generarea</a:t>
            </a:r>
            <a:r>
              <a:rPr lang="en-US" sz="2800" dirty="0"/>
              <a:t> </a:t>
            </a:r>
            <a:r>
              <a:rPr lang="en-US" sz="2800" dirty="0" err="1"/>
              <a:t>adresei</a:t>
            </a:r>
            <a:r>
              <a:rPr lang="en-US" sz="2800" dirty="0"/>
              <a:t> link-local la </a:t>
            </a:r>
            <a:r>
              <a:rPr lang="en-US" sz="2800" dirty="0" err="1"/>
              <a:t>ridicarea</a:t>
            </a:r>
            <a:r>
              <a:rPr lang="en-US" sz="2800" dirty="0"/>
              <a:t> </a:t>
            </a:r>
            <a:r>
              <a:rPr lang="en-US" sz="2800" dirty="0" err="1"/>
              <a:t>interfeței</a:t>
            </a:r>
            <a:r>
              <a:rPr lang="en-US" sz="2800" dirty="0"/>
              <a:t> Fa0/0: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7E1DCD-77B8-78EE-03F8-4C2847C6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2342113"/>
            <a:ext cx="8201025" cy="43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1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</a:t>
            </a:r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fără</a:t>
            </a:r>
            <a:br>
              <a:rPr lang="en-US" dirty="0"/>
            </a:b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stării</a:t>
            </a:r>
            <a:r>
              <a:rPr lang="en-US" dirty="0"/>
              <a:t> (IV)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509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2. </a:t>
            </a:r>
            <a:r>
              <a:rPr lang="en-US" sz="2800" dirty="0" err="1"/>
              <a:t>Testarea</a:t>
            </a:r>
            <a:r>
              <a:rPr lang="en-US" sz="2800" dirty="0"/>
              <a:t> </a:t>
            </a:r>
            <a:r>
              <a:rPr lang="en-US" sz="2800" dirty="0" err="1"/>
              <a:t>unicității</a:t>
            </a:r>
            <a:r>
              <a:rPr lang="en-US" sz="2800" dirty="0"/>
              <a:t> </a:t>
            </a:r>
            <a:r>
              <a:rPr lang="en-US" sz="2800" dirty="0" err="1"/>
              <a:t>adresei</a:t>
            </a:r>
            <a:r>
              <a:rPr lang="en-US" sz="2800" dirty="0"/>
              <a:t> link-local (DAD – Duplicate Address Detection):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62D37-B9DD-91D9-0748-DD4F0B93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2237168"/>
            <a:ext cx="8334375" cy="46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</a:t>
            </a:r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fără</a:t>
            </a:r>
            <a:br>
              <a:rPr lang="en-US" dirty="0"/>
            </a:b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stării</a:t>
            </a:r>
            <a:r>
              <a:rPr lang="en-US" dirty="0"/>
              <a:t> (V)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509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3. </a:t>
            </a:r>
            <a:r>
              <a:rPr lang="en-US" sz="2800" dirty="0" err="1"/>
              <a:t>Adresa</a:t>
            </a:r>
            <a:r>
              <a:rPr lang="en-US" sz="2800" dirty="0"/>
              <a:t> link-local </a:t>
            </a:r>
            <a:r>
              <a:rPr lang="en-US" sz="2800" dirty="0" err="1"/>
              <a:t>unică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asignată</a:t>
            </a:r>
            <a:r>
              <a:rPr lang="en-US" sz="2800" dirty="0"/>
              <a:t> </a:t>
            </a:r>
            <a:r>
              <a:rPr lang="en-US" sz="2800" dirty="0" err="1"/>
              <a:t>interfeței</a:t>
            </a:r>
            <a:r>
              <a:rPr lang="en-US" sz="2800" dirty="0"/>
              <a:t> Fa0/0: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6FAB4-D8D9-1ABA-238D-8B7F2E15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2496576"/>
            <a:ext cx="8201025" cy="41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0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</a:t>
            </a:r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fără</a:t>
            </a:r>
            <a:br>
              <a:rPr lang="en-US" dirty="0"/>
            </a:b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stării</a:t>
            </a:r>
            <a:r>
              <a:rPr lang="en-US" dirty="0"/>
              <a:t> (VI)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509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4. </a:t>
            </a:r>
            <a:r>
              <a:rPr lang="en-US" sz="2800" dirty="0" err="1"/>
              <a:t>Stația</a:t>
            </a:r>
            <a:r>
              <a:rPr lang="en-US" sz="2800" dirty="0"/>
              <a:t> A cere un RA pentru a nu </a:t>
            </a:r>
            <a:r>
              <a:rPr lang="en-US" sz="2800" dirty="0" err="1"/>
              <a:t>aștepta</a:t>
            </a:r>
            <a:r>
              <a:rPr lang="en-US" sz="2800" dirty="0"/>
              <a:t> update-</a:t>
            </a:r>
            <a:r>
              <a:rPr lang="en-US" sz="2800" dirty="0" err="1"/>
              <a:t>ul</a:t>
            </a:r>
            <a:r>
              <a:rPr lang="en-US" sz="2800" dirty="0"/>
              <a:t> periodic: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0D772-C3AA-74B8-F981-4191D7F0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27" y="2279701"/>
            <a:ext cx="8151745" cy="46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9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epuzării</a:t>
            </a:r>
            <a:r>
              <a:rPr lang="en-US" dirty="0"/>
              <a:t> </a:t>
            </a:r>
            <a:r>
              <a:rPr lang="en-US" dirty="0" err="1"/>
              <a:t>adreselor</a:t>
            </a:r>
            <a:r>
              <a:rPr lang="en-US" dirty="0"/>
              <a:t> IPv4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55960"/>
            <a:ext cx="12192000" cy="4986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Au </a:t>
            </a:r>
            <a:r>
              <a:rPr lang="en-US" sz="2800" dirty="0" err="1"/>
              <a:t>fost</a:t>
            </a:r>
            <a:r>
              <a:rPr lang="en-US" sz="2800" dirty="0"/>
              <a:t> introduce </a:t>
            </a:r>
            <a:r>
              <a:rPr lang="en-US" sz="2800" dirty="0" err="1"/>
              <a:t>mecanisme</a:t>
            </a:r>
            <a:r>
              <a:rPr lang="en-US" sz="2800" dirty="0"/>
              <a:t> pentru </a:t>
            </a:r>
            <a:r>
              <a:rPr lang="en-US" sz="2800" dirty="0" err="1"/>
              <a:t>conservarea</a:t>
            </a:r>
            <a:r>
              <a:rPr lang="en-US" sz="2800" dirty="0"/>
              <a:t> </a:t>
            </a:r>
            <a:r>
              <a:rPr lang="en-US" sz="2800" dirty="0" err="1"/>
              <a:t>spațiului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/>
              <a:t>S-au </a:t>
            </a:r>
            <a:r>
              <a:rPr lang="en-US" sz="2800" dirty="0" err="1"/>
              <a:t>alocat</a:t>
            </a:r>
            <a:r>
              <a:rPr lang="en-US" sz="2800" dirty="0"/>
              <a:t> </a:t>
            </a:r>
            <a:r>
              <a:rPr lang="en-US" sz="2800" dirty="0" err="1"/>
              <a:t>trei</a:t>
            </a:r>
            <a:r>
              <a:rPr lang="en-US" sz="2800" dirty="0"/>
              <a:t> </a:t>
            </a:r>
            <a:r>
              <a:rPr lang="en-US" sz="2800" dirty="0" err="1"/>
              <a:t>spații</a:t>
            </a:r>
            <a:r>
              <a:rPr lang="en-US" sz="2800" dirty="0"/>
              <a:t> pentru </a:t>
            </a:r>
            <a:r>
              <a:rPr lang="en-US" sz="2800" dirty="0" err="1"/>
              <a:t>adrese</a:t>
            </a:r>
            <a:r>
              <a:rPr lang="en-US" sz="2800" dirty="0"/>
              <a:t> private:</a:t>
            </a:r>
          </a:p>
          <a:p>
            <a:pPr marL="742950" lvl="1" indent="-285750"/>
            <a:r>
              <a:rPr lang="en-US" sz="2600" dirty="0"/>
              <a:t>10.0.0.0/8;</a:t>
            </a:r>
          </a:p>
          <a:p>
            <a:pPr marL="742950" lvl="1" indent="-285750"/>
            <a:r>
              <a:rPr lang="en-US" sz="2600" dirty="0"/>
              <a:t>172.16.0.0/12;</a:t>
            </a:r>
          </a:p>
          <a:p>
            <a:pPr marL="742950" lvl="1" indent="-285750"/>
            <a:r>
              <a:rPr lang="en-US" sz="2600" dirty="0"/>
              <a:t>192.168.0.0/16.</a:t>
            </a:r>
          </a:p>
          <a:p>
            <a:pPr marL="285750" indent="-285750"/>
            <a:r>
              <a:rPr lang="en-US" sz="2800" dirty="0" err="1"/>
              <a:t>Aceste</a:t>
            </a:r>
            <a:r>
              <a:rPr lang="en-US" sz="2800" dirty="0"/>
              <a:t> </a:t>
            </a:r>
            <a:r>
              <a:rPr lang="en-US" sz="2800" dirty="0" err="1"/>
              <a:t>adrese</a:t>
            </a:r>
            <a:r>
              <a:rPr lang="en-US" sz="2800" dirty="0"/>
              <a:t> nu pot fi </a:t>
            </a: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Internet;</a:t>
            </a:r>
          </a:p>
          <a:p>
            <a:pPr marL="285750" indent="-285750"/>
            <a:r>
              <a:rPr lang="en-US" sz="2800" dirty="0"/>
              <a:t>Pentru ca o </a:t>
            </a:r>
            <a:r>
              <a:rPr lang="en-US" sz="2800" dirty="0" err="1"/>
              <a:t>stație</a:t>
            </a:r>
            <a:r>
              <a:rPr lang="en-US" sz="2800" dirty="0"/>
              <a:t> cu </a:t>
            </a:r>
            <a:r>
              <a:rPr lang="en-US" sz="2800" dirty="0" err="1"/>
              <a:t>adresă</a:t>
            </a:r>
            <a:r>
              <a:rPr lang="en-US" sz="2800" dirty="0"/>
              <a:t> </a:t>
            </a:r>
            <a:r>
              <a:rPr lang="en-US" sz="2800" dirty="0" err="1"/>
              <a:t>privată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poată</a:t>
            </a:r>
            <a:r>
              <a:rPr lang="en-US" sz="2800" dirty="0"/>
              <a:t> </a:t>
            </a:r>
            <a:r>
              <a:rPr lang="en-US" sz="2800" dirty="0" err="1"/>
              <a:t>accesa</a:t>
            </a:r>
            <a:br>
              <a:rPr lang="en-US" sz="2800" dirty="0"/>
            </a:br>
            <a:r>
              <a:rPr lang="en-US" sz="2800" dirty="0" err="1"/>
              <a:t>Internetul</a:t>
            </a:r>
            <a:r>
              <a:rPr lang="en-US" sz="2800" dirty="0"/>
              <a:t>, </a:t>
            </a:r>
            <a:r>
              <a:rPr lang="en-US" sz="2800" dirty="0" err="1"/>
              <a:t>adresa</a:t>
            </a:r>
            <a:r>
              <a:rPr lang="en-US" sz="2800" dirty="0"/>
              <a:t> </a:t>
            </a:r>
            <a:r>
              <a:rPr lang="en-US" sz="2800" dirty="0" err="1"/>
              <a:t>acesteia</a:t>
            </a:r>
            <a:r>
              <a:rPr lang="en-US" sz="2800" dirty="0"/>
              <a:t> trebuie </a:t>
            </a:r>
            <a:r>
              <a:rPr lang="en-US" sz="2800" dirty="0" err="1"/>
              <a:t>translatată</a:t>
            </a:r>
            <a:r>
              <a:rPr lang="en-US" sz="2800" dirty="0"/>
              <a:t> </a:t>
            </a:r>
            <a:r>
              <a:rPr lang="en-US" sz="2800" dirty="0" err="1"/>
              <a:t>într</a:t>
            </a:r>
            <a:r>
              <a:rPr lang="en-US" sz="2800" dirty="0"/>
              <a:t>-o</a:t>
            </a:r>
            <a:br>
              <a:rPr lang="en-US" sz="2800" dirty="0"/>
            </a:br>
            <a:r>
              <a:rPr lang="en-US" sz="2800" dirty="0" err="1"/>
              <a:t>adresă</a:t>
            </a:r>
            <a:r>
              <a:rPr lang="en-US" sz="2800" dirty="0"/>
              <a:t> </a:t>
            </a:r>
            <a:r>
              <a:rPr lang="en-US" sz="2800" dirty="0" err="1"/>
              <a:t>publică</a:t>
            </a:r>
            <a:r>
              <a:rPr lang="en-US" sz="2800" dirty="0"/>
              <a:t> </a:t>
            </a:r>
            <a:r>
              <a:rPr lang="en-US" sz="2800" dirty="0" err="1"/>
              <a:t>unică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76FE7-B188-427E-4A55-95C7B147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391" y="2332237"/>
            <a:ext cx="2902632" cy="4033528"/>
          </a:xfrm>
          <a:prstGeom prst="roundRect">
            <a:avLst>
              <a:gd name="adj" fmla="val 190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28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</a:t>
            </a:r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fără</a:t>
            </a:r>
            <a:br>
              <a:rPr lang="en-US" dirty="0"/>
            </a:b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stării</a:t>
            </a:r>
            <a:r>
              <a:rPr lang="en-US" dirty="0"/>
              <a:t> (VII)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9613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5. </a:t>
            </a:r>
            <a:r>
              <a:rPr lang="en-US" sz="2800" dirty="0" err="1"/>
              <a:t>Ruterul</a:t>
            </a:r>
            <a:r>
              <a:rPr lang="en-US" sz="2800" dirty="0"/>
              <a:t> </a:t>
            </a:r>
            <a:r>
              <a:rPr lang="en-US" sz="2800" dirty="0" err="1"/>
              <a:t>răspunde</a:t>
            </a:r>
            <a:r>
              <a:rPr lang="en-US" sz="2800" dirty="0"/>
              <a:t> cu un RA </a:t>
            </a:r>
            <a:r>
              <a:rPr lang="en-US" sz="2800" dirty="0" err="1"/>
              <a:t>în</a:t>
            </a:r>
            <a:r>
              <a:rPr lang="en-US" sz="2800" dirty="0"/>
              <a:t> care </a:t>
            </a:r>
            <a:r>
              <a:rPr lang="en-US" sz="2800" dirty="0" err="1"/>
              <a:t>îi</a:t>
            </a:r>
            <a:r>
              <a:rPr lang="en-US" sz="2800" dirty="0"/>
              <a:t> </a:t>
            </a:r>
            <a:r>
              <a:rPr lang="en-US" sz="2800" dirty="0" err="1"/>
              <a:t>comunică</a:t>
            </a:r>
            <a:r>
              <a:rPr lang="en-US" sz="2800" dirty="0"/>
              <a:t> </a:t>
            </a:r>
            <a:r>
              <a:rPr lang="en-US" sz="2800" dirty="0" err="1"/>
              <a:t>stației</a:t>
            </a:r>
            <a:r>
              <a:rPr lang="en-US" sz="2800" dirty="0"/>
              <a:t> </a:t>
            </a:r>
            <a:r>
              <a:rPr lang="en-US" sz="2800" dirty="0" err="1"/>
              <a:t>prefixate</a:t>
            </a:r>
            <a:r>
              <a:rPr lang="en-US" sz="2800" dirty="0"/>
              <a:t> din </a:t>
            </a:r>
            <a:r>
              <a:rPr lang="en-US" sz="2800" dirty="0" err="1"/>
              <a:t>rețea</a:t>
            </a:r>
            <a:r>
              <a:rPr lang="en-US" sz="2800" dirty="0"/>
              <a:t> </a:t>
            </a:r>
            <a:r>
              <a:rPr lang="en-US" sz="2800" dirty="0" err="1"/>
              <a:t>adresa</a:t>
            </a:r>
            <a:r>
              <a:rPr lang="en-US" sz="2800" dirty="0"/>
              <a:t> </a:t>
            </a:r>
            <a:r>
              <a:rPr lang="en-US" sz="2800" dirty="0" err="1"/>
              <a:t>sa</a:t>
            </a:r>
            <a:r>
              <a:rPr lang="en-US" sz="2800" dirty="0"/>
              <a:t> link-local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faptul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poate </a:t>
            </a:r>
            <a:r>
              <a:rPr lang="en-US" sz="2800" dirty="0" err="1"/>
              <a:t>folosi</a:t>
            </a:r>
            <a:r>
              <a:rPr lang="en-US" sz="2800" dirty="0"/>
              <a:t> stateless autoconfiguration: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FCA66-70B6-02F7-292D-5C02FACA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2660344"/>
            <a:ext cx="7581900" cy="419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</a:t>
            </a:r>
            <a:r>
              <a:rPr lang="en-US" dirty="0" err="1"/>
              <a:t>configurare</a:t>
            </a:r>
            <a:r>
              <a:rPr lang="en-US" dirty="0"/>
              <a:t> </a:t>
            </a:r>
            <a:r>
              <a:rPr lang="en-US" dirty="0" err="1"/>
              <a:t>fără</a:t>
            </a:r>
            <a:br>
              <a:rPr lang="en-US" dirty="0"/>
            </a:b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stării</a:t>
            </a:r>
            <a:r>
              <a:rPr lang="en-US" dirty="0"/>
              <a:t> (VIII)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9613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6. A </a:t>
            </a:r>
            <a:r>
              <a:rPr lang="en-US" sz="2800" dirty="0" err="1"/>
              <a:t>generează</a:t>
            </a:r>
            <a:r>
              <a:rPr lang="en-US" sz="2800" dirty="0"/>
              <a:t> </a:t>
            </a:r>
            <a:r>
              <a:rPr lang="en-US" sz="2800" dirty="0" err="1"/>
              <a:t>adrese</a:t>
            </a:r>
            <a:r>
              <a:rPr lang="en-US" sz="2800" dirty="0"/>
              <a:t> </a:t>
            </a:r>
            <a:r>
              <a:rPr lang="en-US" sz="2800" dirty="0" err="1"/>
              <a:t>globale</a:t>
            </a:r>
            <a:r>
              <a:rPr lang="en-US" sz="2800" dirty="0"/>
              <a:t> </a:t>
            </a:r>
            <a:r>
              <a:rPr lang="en-US" sz="2800" dirty="0" err="1"/>
              <a:t>folosind</a:t>
            </a:r>
            <a:r>
              <a:rPr lang="en-US" sz="2800" dirty="0"/>
              <a:t> </a:t>
            </a:r>
            <a:r>
              <a:rPr lang="en-US" sz="2800" dirty="0" err="1"/>
              <a:t>prefixele</a:t>
            </a:r>
            <a:r>
              <a:rPr lang="en-US" sz="2800" dirty="0"/>
              <a:t> </a:t>
            </a:r>
            <a:r>
              <a:rPr lang="en-US" sz="2800" dirty="0" err="1"/>
              <a:t>obținute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pasul anterior </a:t>
            </a:r>
            <a:r>
              <a:rPr lang="en-US" sz="2800" dirty="0" err="1"/>
              <a:t>și</a:t>
            </a:r>
            <a:r>
              <a:rPr lang="en-US" sz="2800" dirty="0"/>
              <a:t> ultima </a:t>
            </a:r>
            <a:r>
              <a:rPr lang="en-US" sz="2800" dirty="0" err="1"/>
              <a:t>porțiune</a:t>
            </a:r>
            <a:r>
              <a:rPr lang="en-US" sz="2800" dirty="0"/>
              <a:t> din </a:t>
            </a:r>
            <a:r>
              <a:rPr lang="en-US" sz="2800" dirty="0" err="1"/>
              <a:t>adresa</a:t>
            </a:r>
            <a:r>
              <a:rPr lang="en-US" sz="2800" dirty="0"/>
              <a:t> </a:t>
            </a:r>
            <a:r>
              <a:rPr lang="en-US" sz="2800" dirty="0" err="1"/>
              <a:t>sa</a:t>
            </a:r>
            <a:r>
              <a:rPr lang="en-US" sz="2800" dirty="0"/>
              <a:t> link-local: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F63B1-DB54-3330-0759-08E04397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72" y="2562225"/>
            <a:ext cx="7809055" cy="427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2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</a:t>
            </a:r>
            <a:r>
              <a:rPr lang="en-US" dirty="0" err="1"/>
              <a:t>configurare</a:t>
            </a:r>
            <a:r>
              <a:rPr lang="en-US" dirty="0"/>
              <a:t> cu</a:t>
            </a:r>
            <a:br>
              <a:rPr lang="en-US" dirty="0"/>
            </a:br>
            <a:r>
              <a:rPr lang="en-US" dirty="0" err="1"/>
              <a:t>salvarea</a:t>
            </a:r>
            <a:r>
              <a:rPr lang="en-US" dirty="0"/>
              <a:t> </a:t>
            </a:r>
            <a:r>
              <a:rPr lang="en-US" dirty="0" err="1"/>
              <a:t>stării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4904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Necesită</a:t>
            </a:r>
            <a:r>
              <a:rPr lang="en-US" sz="2800" dirty="0"/>
              <a:t> </a:t>
            </a:r>
            <a:r>
              <a:rPr lang="en-US" sz="2800" dirty="0" err="1"/>
              <a:t>configurarea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server de DHCPv6;</a:t>
            </a:r>
          </a:p>
          <a:p>
            <a:r>
              <a:rPr lang="en-US" sz="2800" dirty="0"/>
              <a:t>DHCPv6 </a:t>
            </a:r>
            <a:r>
              <a:rPr lang="en-US" sz="2800" dirty="0" err="1"/>
              <a:t>este</a:t>
            </a:r>
            <a:r>
              <a:rPr lang="en-US" sz="2800" dirty="0"/>
              <a:t> util </a:t>
            </a:r>
            <a:r>
              <a:rPr lang="en-US" sz="2800" dirty="0" err="1"/>
              <a:t>doar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asigurarea</a:t>
            </a:r>
            <a:r>
              <a:rPr lang="en-US" sz="2800" dirty="0"/>
              <a:t> </a:t>
            </a:r>
            <a:r>
              <a:rPr lang="en-US" sz="2800" dirty="0" err="1"/>
              <a:t>unor</a:t>
            </a:r>
            <a:r>
              <a:rPr lang="en-US" sz="2800" dirty="0"/>
              <a:t> </a:t>
            </a:r>
            <a:r>
              <a:rPr lang="en-US" sz="2800" dirty="0" err="1"/>
              <a:t>servicii</a:t>
            </a:r>
            <a:r>
              <a:rPr lang="en-US" sz="2800" dirty="0"/>
              <a:t> </a:t>
            </a:r>
            <a:r>
              <a:rPr lang="en-US" sz="2800" dirty="0" err="1"/>
              <a:t>suplimentare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reţea</a:t>
            </a:r>
            <a:r>
              <a:rPr lang="en-US" sz="2800" dirty="0"/>
              <a:t> (</a:t>
            </a:r>
            <a:r>
              <a:rPr lang="en-US" sz="2800" dirty="0" err="1"/>
              <a:t>adresarea</a:t>
            </a:r>
            <a:r>
              <a:rPr lang="en-US" sz="2800" dirty="0"/>
              <a:t> IP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rezolvată</a:t>
            </a:r>
            <a:r>
              <a:rPr lang="en-US" sz="2800" dirty="0"/>
              <a:t> </a:t>
            </a:r>
            <a:r>
              <a:rPr lang="en-US" sz="2800" dirty="0" err="1"/>
              <a:t>mult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uşor</a:t>
            </a:r>
            <a:r>
              <a:rPr lang="en-US" sz="2800" dirty="0"/>
              <a:t> de stateless </a:t>
            </a:r>
            <a:r>
              <a:rPr lang="en-US" sz="2800" dirty="0" err="1"/>
              <a:t>autoconfig</a:t>
            </a:r>
            <a:r>
              <a:rPr lang="en-US" sz="2800" dirty="0"/>
              <a:t>):</a:t>
            </a:r>
          </a:p>
          <a:p>
            <a:pPr lvl="1"/>
            <a:r>
              <a:rPr lang="en-US" sz="2600" dirty="0" err="1"/>
              <a:t>Servere</a:t>
            </a:r>
            <a:r>
              <a:rPr lang="en-US" sz="2600" dirty="0"/>
              <a:t> DNS (Domain Name System);</a:t>
            </a:r>
          </a:p>
          <a:p>
            <a:pPr lvl="1"/>
            <a:r>
              <a:rPr lang="en-US" sz="2800" dirty="0" err="1"/>
              <a:t>Servere</a:t>
            </a:r>
            <a:r>
              <a:rPr lang="en-US" sz="2800" dirty="0"/>
              <a:t> WINS (Windows Internal Name Service));</a:t>
            </a:r>
          </a:p>
          <a:p>
            <a:pPr lvl="1"/>
            <a:r>
              <a:rPr lang="en-US" sz="2800" dirty="0" err="1"/>
              <a:t>Domeniul</a:t>
            </a:r>
            <a:r>
              <a:rPr lang="en-US" sz="2800" dirty="0"/>
              <a:t> DNS (Domain Name System);</a:t>
            </a:r>
          </a:p>
          <a:p>
            <a:pPr lvl="1"/>
            <a:r>
              <a:rPr lang="en-US" sz="2800" dirty="0" err="1"/>
              <a:t>Servere</a:t>
            </a:r>
            <a:r>
              <a:rPr lang="en-US" sz="2800" dirty="0"/>
              <a:t> NTP</a:t>
            </a:r>
            <a:br>
              <a:rPr lang="en-US" sz="2800" dirty="0"/>
            </a:br>
            <a:r>
              <a:rPr lang="en-US" sz="2800" dirty="0"/>
              <a:t>(Network Time Protocol).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20591-2356-BFA8-AE38-83E8A6AC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047" y="4410075"/>
            <a:ext cx="6502778" cy="23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3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ICMP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4904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Reţelele</a:t>
            </a:r>
            <a:r>
              <a:rPr lang="en-US" sz="2800" dirty="0"/>
              <a:t> sunt </a:t>
            </a:r>
            <a:r>
              <a:rPr lang="en-US" sz="2800" dirty="0" err="1"/>
              <a:t>structuri</a:t>
            </a:r>
            <a:r>
              <a:rPr lang="en-US" sz="2800" dirty="0"/>
              <a:t> </a:t>
            </a:r>
            <a:r>
              <a:rPr lang="en-US" sz="2800" dirty="0" err="1"/>
              <a:t>complexe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sunt </a:t>
            </a:r>
            <a:r>
              <a:rPr lang="en-US" sz="2800" dirty="0" err="1"/>
              <a:t>predispuse</a:t>
            </a:r>
            <a:r>
              <a:rPr lang="en-US" sz="2800" dirty="0"/>
              <a:t> la </a:t>
            </a:r>
            <a:r>
              <a:rPr lang="en-US" sz="2800" dirty="0" err="1"/>
              <a:t>defecte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Comportamentul</a:t>
            </a:r>
            <a:r>
              <a:rPr lang="en-US" sz="2800" dirty="0"/>
              <a:t> </a:t>
            </a:r>
            <a:r>
              <a:rPr lang="en-US" sz="2800" dirty="0" err="1"/>
              <a:t>reţelelor</a:t>
            </a:r>
            <a:r>
              <a:rPr lang="en-US" sz="2800" dirty="0"/>
              <a:t> poate </a:t>
            </a:r>
            <a:r>
              <a:rPr lang="en-US" sz="2800" dirty="0" err="1"/>
              <a:t>să</a:t>
            </a:r>
            <a:r>
              <a:rPr lang="en-US" sz="2800" dirty="0"/>
              <a:t> nu fie </a:t>
            </a:r>
            <a:r>
              <a:rPr lang="en-US" sz="2800" dirty="0" err="1"/>
              <a:t>întocmai</a:t>
            </a:r>
            <a:r>
              <a:rPr lang="en-US" sz="2800" dirty="0"/>
              <a:t> </a:t>
            </a:r>
            <a:r>
              <a:rPr lang="en-US" sz="2800" dirty="0" err="1"/>
              <a:t>cel</a:t>
            </a:r>
            <a:r>
              <a:rPr lang="en-US" sz="2800" dirty="0"/>
              <a:t> </a:t>
            </a:r>
            <a:r>
              <a:rPr lang="en-US" sz="2800" dirty="0" err="1"/>
              <a:t>dorit</a:t>
            </a:r>
            <a:r>
              <a:rPr lang="en-US" sz="2800" dirty="0"/>
              <a:t> de administrator / </a:t>
            </a:r>
            <a:r>
              <a:rPr lang="en-US" sz="2800" dirty="0" err="1"/>
              <a:t>utilizatori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Protocolul</a:t>
            </a:r>
            <a:r>
              <a:rPr lang="en-US" sz="2800" dirty="0"/>
              <a:t>	</a:t>
            </a:r>
            <a:r>
              <a:rPr lang="en-US" sz="2800" b="1" dirty="0"/>
              <a:t>ICMP</a:t>
            </a:r>
            <a:r>
              <a:rPr lang="en-US" sz="2800" dirty="0"/>
              <a:t> (</a:t>
            </a:r>
            <a:r>
              <a:rPr lang="en-US" sz="2800" b="1" dirty="0"/>
              <a:t>Internet Control Message Protocol</a:t>
            </a:r>
            <a:r>
              <a:rPr lang="en-US" sz="2800" dirty="0"/>
              <a:t>)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ufilizat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idenfificarea</a:t>
            </a:r>
            <a:r>
              <a:rPr lang="en-US" sz="2800" dirty="0"/>
              <a:t> </a:t>
            </a:r>
            <a:r>
              <a:rPr lang="en-US" sz="2800" dirty="0" err="1"/>
              <a:t>erorilor</a:t>
            </a:r>
            <a:r>
              <a:rPr lang="en-US" sz="2800" dirty="0"/>
              <a:t> </a:t>
            </a:r>
            <a:r>
              <a:rPr lang="en-US" sz="2800" dirty="0" err="1"/>
              <a:t>apărute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reţele</a:t>
            </a:r>
            <a:r>
              <a:rPr lang="en-US" sz="2800" dirty="0"/>
              <a:t>;</a:t>
            </a:r>
          </a:p>
          <a:p>
            <a:r>
              <a:rPr lang="en-US" sz="2800" dirty="0"/>
              <a:t>ICMP-</a:t>
            </a:r>
            <a:r>
              <a:rPr lang="en-US" sz="2800" dirty="0" err="1"/>
              <a:t>ul</a:t>
            </a:r>
            <a:r>
              <a:rPr lang="en-US" sz="2800" dirty="0"/>
              <a:t>:</a:t>
            </a:r>
          </a:p>
          <a:p>
            <a:pPr lvl="1"/>
            <a:r>
              <a:rPr lang="en-US" sz="2600" dirty="0"/>
              <a:t>Este un protocol de </a:t>
            </a:r>
            <a:r>
              <a:rPr lang="en-US" sz="2600" dirty="0" err="1"/>
              <a:t>nivelul</a:t>
            </a:r>
            <a:r>
              <a:rPr lang="en-US" sz="2600" dirty="0"/>
              <a:t> 3 (</a:t>
            </a:r>
            <a:r>
              <a:rPr lang="en-US" sz="2600" dirty="0" err="1"/>
              <a:t>rețea</a:t>
            </a:r>
            <a:r>
              <a:rPr lang="en-US" sz="2600" dirty="0"/>
              <a:t>);</a:t>
            </a:r>
          </a:p>
          <a:p>
            <a:pPr lvl="1"/>
            <a:r>
              <a:rPr lang="en-US" sz="2600" dirty="0" err="1"/>
              <a:t>Considerat</a:t>
            </a:r>
            <a:r>
              <a:rPr lang="en-US" sz="2600" dirty="0"/>
              <a:t> un protocol auxiliar IP-</a:t>
            </a:r>
            <a:r>
              <a:rPr lang="en-US" sz="2600" dirty="0" err="1"/>
              <a:t>ului</a:t>
            </a:r>
            <a:r>
              <a:rPr lang="en-US" sz="2600" dirty="0"/>
              <a:t>;</a:t>
            </a:r>
          </a:p>
          <a:p>
            <a:pPr lvl="1"/>
            <a:r>
              <a:rPr lang="en-US" sz="2600" dirty="0" err="1"/>
              <a:t>Semnalează</a:t>
            </a:r>
            <a:r>
              <a:rPr lang="en-US" sz="2600" dirty="0"/>
              <a:t> </a:t>
            </a:r>
            <a:r>
              <a:rPr lang="en-US" sz="2600" dirty="0" err="1"/>
              <a:t>părţilor</a:t>
            </a:r>
            <a:r>
              <a:rPr lang="en-US" sz="2600" dirty="0"/>
              <a:t> implicate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comunicaţii</a:t>
            </a:r>
            <a:r>
              <a:rPr lang="en-US" sz="2600" dirty="0"/>
              <a:t> IP </a:t>
            </a:r>
            <a:r>
              <a:rPr lang="en-US" sz="2600" dirty="0" err="1"/>
              <a:t>eventuale</a:t>
            </a:r>
            <a:r>
              <a:rPr lang="en-US" sz="2600" dirty="0"/>
              <a:t> </a:t>
            </a:r>
            <a:r>
              <a:rPr lang="en-US" sz="2600" dirty="0" err="1"/>
              <a:t>erori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apar la </a:t>
            </a:r>
            <a:r>
              <a:rPr lang="en-US" sz="2600" dirty="0" err="1"/>
              <a:t>acest</a:t>
            </a:r>
            <a:r>
              <a:rPr lang="en-US" sz="2600" dirty="0"/>
              <a:t> </a:t>
            </a:r>
            <a:r>
              <a:rPr lang="en-US" sz="2600" dirty="0" err="1"/>
              <a:t>nivel</a:t>
            </a:r>
            <a:r>
              <a:rPr lang="en-US" sz="2600" dirty="0"/>
              <a:t>;</a:t>
            </a:r>
          </a:p>
          <a:p>
            <a:pPr lvl="1"/>
            <a:r>
              <a:rPr lang="en-US" sz="2600" dirty="0"/>
              <a:t>Mai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folosit</a:t>
            </a:r>
            <a:r>
              <a:rPr lang="en-US" sz="2600" dirty="0"/>
              <a:t> </a:t>
            </a:r>
            <a:r>
              <a:rPr lang="en-US" sz="2600" dirty="0" err="1"/>
              <a:t>şi</a:t>
            </a:r>
            <a:r>
              <a:rPr lang="en-US" sz="2600" dirty="0"/>
              <a:t> pentru a </a:t>
            </a:r>
            <a:r>
              <a:rPr lang="en-US" sz="2600" dirty="0" err="1"/>
              <a:t>transmite</a:t>
            </a:r>
            <a:r>
              <a:rPr lang="en-US" sz="2600" dirty="0"/>
              <a:t> </a:t>
            </a:r>
            <a:r>
              <a:rPr lang="en-US" sz="2600" dirty="0" err="1"/>
              <a:t>anumite</a:t>
            </a:r>
            <a:r>
              <a:rPr lang="en-US" sz="2600" dirty="0"/>
              <a:t> </a:t>
            </a:r>
            <a:r>
              <a:rPr lang="en-US" sz="2600" dirty="0" err="1"/>
              <a:t>informaţii</a:t>
            </a:r>
            <a:r>
              <a:rPr lang="en-US" sz="2600" dirty="0"/>
              <a:t> </a:t>
            </a:r>
            <a:r>
              <a:rPr lang="en-US" sz="2600" dirty="0" err="1"/>
              <a:t>specifice</a:t>
            </a:r>
            <a:r>
              <a:rPr lang="en-US" sz="2600" dirty="0"/>
              <a:t> IP-</a:t>
            </a:r>
            <a:r>
              <a:rPr lang="en-US" sz="2600" dirty="0" err="1"/>
              <a:t>ului</a:t>
            </a:r>
            <a:r>
              <a:rPr lang="en-US" sz="2600" dirty="0"/>
              <a:t> (Terms of Service, Flow Control, etc.).</a:t>
            </a:r>
          </a:p>
        </p:txBody>
      </p:sp>
    </p:spTree>
    <p:extLst>
      <p:ext uri="{BB962C8B-B14F-4D97-AF65-F5344CB8AC3E}">
        <p14:creationId xmlns:p14="http://schemas.microsoft.com/office/powerpoint/2010/main" val="17255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Exemple</a:t>
            </a:r>
            <a:r>
              <a:rPr lang="en-US" dirty="0"/>
              <a:t> de </a:t>
            </a:r>
            <a:r>
              <a:rPr lang="en-US" dirty="0" err="1"/>
              <a:t>erori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-1" y="1718445"/>
            <a:ext cx="9629775" cy="3828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Pachetul</a:t>
            </a:r>
            <a:r>
              <a:rPr lang="en-US" sz="2800" dirty="0"/>
              <a:t> </a:t>
            </a:r>
            <a:r>
              <a:rPr lang="en-US" sz="2800" dirty="0" err="1"/>
              <a:t>ajunge</a:t>
            </a:r>
            <a:r>
              <a:rPr lang="en-US" sz="2800" dirty="0"/>
              <a:t> la un </a:t>
            </a:r>
            <a:r>
              <a:rPr lang="en-US" sz="2800" dirty="0" err="1"/>
              <a:t>ruter</a:t>
            </a:r>
            <a:r>
              <a:rPr lang="en-US" sz="2800" dirty="0"/>
              <a:t> care nu </a:t>
            </a:r>
            <a:r>
              <a:rPr lang="en-US" sz="2800" dirty="0" err="1"/>
              <a:t>găseşte</a:t>
            </a:r>
            <a:r>
              <a:rPr lang="en-US" sz="2800" dirty="0"/>
              <a:t> </a:t>
            </a:r>
            <a:r>
              <a:rPr lang="en-US" sz="2800" dirty="0" err="1"/>
              <a:t>destinaţia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tabela</a:t>
            </a:r>
            <a:r>
              <a:rPr lang="en-US" sz="2800" dirty="0"/>
              <a:t> </a:t>
            </a:r>
            <a:r>
              <a:rPr lang="en-US" sz="2800" dirty="0" err="1"/>
              <a:t>sa</a:t>
            </a:r>
            <a:r>
              <a:rPr lang="en-US" sz="2800" dirty="0"/>
              <a:t> de </a:t>
            </a:r>
            <a:r>
              <a:rPr lang="en-US" sz="2800" dirty="0" err="1"/>
              <a:t>rutare</a:t>
            </a:r>
            <a:r>
              <a:rPr lang="en-US" sz="2800" dirty="0"/>
              <a:t>; </a:t>
            </a:r>
            <a:r>
              <a:rPr lang="en-US" sz="2800" dirty="0" err="1"/>
              <a:t>pachetul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aruncat</a:t>
            </a:r>
            <a:r>
              <a:rPr lang="en-US" sz="2800" dirty="0"/>
              <a:t>:</a:t>
            </a:r>
          </a:p>
          <a:p>
            <a:pPr lvl="1"/>
            <a:r>
              <a:rPr lang="en-US" sz="2600" dirty="0" err="1"/>
              <a:t>Emiţătorul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informat</a:t>
            </a:r>
            <a:r>
              <a:rPr lang="en-US" sz="2600" dirty="0"/>
              <a:t> </a:t>
            </a:r>
            <a:r>
              <a:rPr lang="en-US" sz="2600" dirty="0" err="1"/>
              <a:t>printr</a:t>
            </a:r>
            <a:r>
              <a:rPr lang="en-US" sz="2600" dirty="0"/>
              <a:t>-un </a:t>
            </a:r>
            <a:r>
              <a:rPr lang="en-US" sz="2600" dirty="0" err="1"/>
              <a:t>mesaj</a:t>
            </a:r>
            <a:r>
              <a:rPr lang="en-US" sz="2600" dirty="0"/>
              <a:t> ICMP Destination Unreachable.</a:t>
            </a:r>
          </a:p>
          <a:p>
            <a:r>
              <a:rPr lang="en-US" sz="2800" dirty="0" err="1"/>
              <a:t>Pachetul</a:t>
            </a:r>
            <a:r>
              <a:rPr lang="en-US" sz="2800" dirty="0"/>
              <a:t> a </a:t>
            </a:r>
            <a:r>
              <a:rPr lang="en-US" sz="2800" dirty="0" err="1"/>
              <a:t>fost</a:t>
            </a:r>
            <a:r>
              <a:rPr lang="en-US" sz="2800" dirty="0"/>
              <a:t> </a:t>
            </a:r>
            <a:r>
              <a:rPr lang="en-US" sz="2800" dirty="0" err="1"/>
              <a:t>prins</a:t>
            </a:r>
            <a:r>
              <a:rPr lang="en-US" sz="2800" dirty="0"/>
              <a:t> </a:t>
            </a:r>
            <a:r>
              <a:rPr lang="en-US" sz="2800" dirty="0" err="1"/>
              <a:t>într</a:t>
            </a:r>
            <a:r>
              <a:rPr lang="en-US" sz="2800" dirty="0"/>
              <a:t>-o </a:t>
            </a:r>
            <a:r>
              <a:rPr lang="en-US" sz="2800" dirty="0" err="1"/>
              <a:t>buclă</a:t>
            </a:r>
            <a:r>
              <a:rPr lang="en-US" sz="2800" dirty="0"/>
              <a:t> de </a:t>
            </a:r>
            <a:r>
              <a:rPr lang="en-US" sz="2800" dirty="0" err="1"/>
              <a:t>rutare</a:t>
            </a:r>
            <a:r>
              <a:rPr lang="en-US" sz="2800" dirty="0"/>
              <a:t> </a:t>
            </a:r>
            <a:r>
              <a:rPr lang="en-US" sz="2800" dirty="0" err="1"/>
              <a:t>şi</a:t>
            </a:r>
            <a:r>
              <a:rPr lang="en-US" sz="2800" dirty="0"/>
              <a:t> TTL-</a:t>
            </a:r>
            <a:r>
              <a:rPr lang="en-US" sz="2800" dirty="0" err="1"/>
              <a:t>ul</a:t>
            </a:r>
            <a:r>
              <a:rPr lang="en-US" sz="2800" dirty="0"/>
              <a:t> </a:t>
            </a:r>
            <a:r>
              <a:rPr lang="en-US" sz="2800" dirty="0" err="1"/>
              <a:t>ajunge</a:t>
            </a:r>
            <a:r>
              <a:rPr lang="en-US" sz="2800" dirty="0"/>
              <a:t> la 0; </a:t>
            </a:r>
            <a:r>
              <a:rPr lang="en-US" sz="2800" dirty="0" err="1"/>
              <a:t>pachetul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aruncat</a:t>
            </a:r>
            <a:r>
              <a:rPr lang="en-US" sz="2800" dirty="0"/>
              <a:t>:</a:t>
            </a:r>
          </a:p>
          <a:p>
            <a:pPr lvl="1"/>
            <a:r>
              <a:rPr lang="en-US" sz="2600" dirty="0" err="1"/>
              <a:t>Emiţătorul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informat</a:t>
            </a:r>
            <a:r>
              <a:rPr lang="en-US" sz="2600" dirty="0"/>
              <a:t> </a:t>
            </a:r>
            <a:r>
              <a:rPr lang="en-US" sz="2600" dirty="0" err="1"/>
              <a:t>printr</a:t>
            </a:r>
            <a:r>
              <a:rPr lang="en-US" sz="2600" dirty="0"/>
              <a:t>-un </a:t>
            </a:r>
            <a:r>
              <a:rPr lang="en-US" sz="2600" dirty="0" err="1"/>
              <a:t>mesaj</a:t>
            </a:r>
            <a:r>
              <a:rPr lang="en-US" sz="2600" dirty="0"/>
              <a:t> ICMP Time Exceeded.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B39DF7D-F5F7-4126-A290-557D936A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82" y="4662031"/>
            <a:ext cx="8692436" cy="2041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shot 2020-12-05 at 11.28.34.png" descr="Screenshot 2020-12-05 at 11.28.34.png">
            <a:extLst>
              <a:ext uri="{FF2B5EF4-FFF2-40B4-BE49-F238E27FC236}">
                <a16:creationId xmlns:a16="http://schemas.microsoft.com/office/drawing/2014/main" id="{ECA76CC5-C3A9-9907-C2A8-9911D1A7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30" y="1854480"/>
            <a:ext cx="2814570" cy="1816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087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Utilitarul</a:t>
            </a:r>
            <a:r>
              <a:rPr lang="en-US" dirty="0"/>
              <a:t> 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2"/>
            <a:ext cx="12192000" cy="1894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Scop</a:t>
            </a:r>
            <a:r>
              <a:rPr lang="en-US" sz="2800" dirty="0"/>
              <a:t>: </a:t>
            </a:r>
            <a:r>
              <a:rPr lang="en-US" sz="2800" dirty="0" err="1"/>
              <a:t>Testarea</a:t>
            </a:r>
            <a:r>
              <a:rPr lang="en-US" sz="2800" dirty="0"/>
              <a:t> </a:t>
            </a:r>
            <a:r>
              <a:rPr lang="en-US" sz="2800" dirty="0" err="1"/>
              <a:t>funcţionării</a:t>
            </a:r>
            <a:r>
              <a:rPr lang="en-US" sz="2800" dirty="0"/>
              <a:t> </a:t>
            </a:r>
            <a:r>
              <a:rPr lang="en-US" sz="2800" dirty="0" err="1"/>
              <a:t>comunicaţiei</a:t>
            </a:r>
            <a:r>
              <a:rPr lang="en-US" sz="2800" dirty="0"/>
              <a:t> de </a:t>
            </a:r>
            <a:r>
              <a:rPr lang="en-US" sz="2800" dirty="0" err="1"/>
              <a:t>nivel</a:t>
            </a:r>
            <a:r>
              <a:rPr lang="en-US" sz="2800" dirty="0"/>
              <a:t> 3 (</a:t>
            </a:r>
            <a:r>
              <a:rPr lang="en-US" sz="2800" dirty="0" err="1"/>
              <a:t>rețea</a:t>
            </a:r>
            <a:r>
              <a:rPr lang="en-US" sz="2800" dirty="0"/>
              <a:t>) cu o </a:t>
            </a:r>
            <a:r>
              <a:rPr lang="en-US" sz="2800" dirty="0" err="1"/>
              <a:t>destinaţie</a:t>
            </a:r>
            <a:r>
              <a:rPr lang="en-US" sz="2800" dirty="0"/>
              <a:t>.</a:t>
            </a:r>
          </a:p>
          <a:p>
            <a:r>
              <a:rPr lang="en-US" sz="2800" b="1" dirty="0" err="1"/>
              <a:t>Funcţionare</a:t>
            </a:r>
            <a:r>
              <a:rPr lang="en-US" sz="2800" dirty="0"/>
              <a:t>: Este trimis un </a:t>
            </a:r>
            <a:r>
              <a:rPr lang="en-US" sz="2800" dirty="0" err="1"/>
              <a:t>mesaj</a:t>
            </a:r>
            <a:r>
              <a:rPr lang="en-US" sz="2800" dirty="0"/>
              <a:t> </a:t>
            </a:r>
            <a:r>
              <a:rPr lang="en-US" sz="2800" b="1" dirty="0"/>
              <a:t>ICMP Echo</a:t>
            </a:r>
            <a:r>
              <a:rPr lang="en-US" sz="2800" dirty="0"/>
              <a:t> </a:t>
            </a:r>
            <a:r>
              <a:rPr lang="en-US" sz="2800" dirty="0" err="1"/>
              <a:t>către</a:t>
            </a:r>
            <a:r>
              <a:rPr lang="en-US" sz="2800" dirty="0"/>
              <a:t> </a:t>
            </a:r>
            <a:r>
              <a:rPr lang="en-US" sz="2800" dirty="0" err="1"/>
              <a:t>destinaţie</a:t>
            </a:r>
            <a:r>
              <a:rPr lang="en-US" sz="2800" dirty="0"/>
              <a:t> </a:t>
            </a:r>
            <a:r>
              <a:rPr lang="en-US" sz="2800" dirty="0" err="1"/>
              <a:t>şi</a:t>
            </a:r>
            <a:r>
              <a:rPr lang="en-US" sz="2800" dirty="0"/>
              <a:t> se </a:t>
            </a:r>
            <a:r>
              <a:rPr lang="en-US" sz="2800" dirty="0" err="1"/>
              <a:t>aşteaptă</a:t>
            </a:r>
            <a:r>
              <a:rPr lang="en-US" sz="2800" dirty="0"/>
              <a:t> </a:t>
            </a:r>
            <a:r>
              <a:rPr lang="en-US" sz="2800" dirty="0" err="1"/>
              <a:t>primirea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mesaj</a:t>
            </a:r>
            <a:r>
              <a:rPr lang="en-US" sz="2800" dirty="0"/>
              <a:t> </a:t>
            </a:r>
            <a:r>
              <a:rPr lang="en-US" sz="2800" b="1" dirty="0"/>
              <a:t>ICMP Echo Reply</a:t>
            </a:r>
            <a:r>
              <a:rPr lang="en-US" sz="2800" dirty="0"/>
              <a:t>.</a:t>
            </a:r>
          </a:p>
          <a:p>
            <a:r>
              <a:rPr lang="en-US" sz="2800" b="1" dirty="0" err="1"/>
              <a:t>Exemplu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B9E71-930C-BF33-59F7-BB40D530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57" y="3244595"/>
            <a:ext cx="6039218" cy="340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98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Utilitarul</a:t>
            </a:r>
            <a:r>
              <a:rPr lang="en-US" dirty="0"/>
              <a:t> traceroute / </a:t>
            </a:r>
            <a:r>
              <a:rPr lang="en-US" dirty="0" err="1"/>
              <a:t>tracert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4942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Scop</a:t>
            </a:r>
            <a:r>
              <a:rPr lang="en-US" sz="2800" dirty="0"/>
              <a:t>: </a:t>
            </a:r>
            <a:r>
              <a:rPr lang="en-US" sz="2800" dirty="0" err="1"/>
              <a:t>Verificarea</a:t>
            </a:r>
            <a:r>
              <a:rPr lang="en-US" sz="2800" dirty="0"/>
              <a:t> </a:t>
            </a:r>
            <a:r>
              <a:rPr lang="en-US" sz="2800" dirty="0" err="1"/>
              <a:t>căii</a:t>
            </a:r>
            <a:r>
              <a:rPr lang="en-US" sz="2800" dirty="0"/>
              <a:t> pe care o </a:t>
            </a:r>
            <a:r>
              <a:rPr lang="en-US" sz="2800" dirty="0" err="1"/>
              <a:t>iau</a:t>
            </a:r>
            <a:r>
              <a:rPr lang="en-US" sz="2800" dirty="0"/>
              <a:t> </a:t>
            </a:r>
            <a:r>
              <a:rPr lang="en-US" sz="2800" dirty="0" err="1"/>
              <a:t>pachetele</a:t>
            </a:r>
            <a:r>
              <a:rPr lang="en-US" sz="2800" dirty="0"/>
              <a:t> </a:t>
            </a:r>
            <a:r>
              <a:rPr lang="en-US" sz="2800" dirty="0" err="1"/>
              <a:t>către</a:t>
            </a:r>
            <a:r>
              <a:rPr lang="en-US" sz="2800" dirty="0"/>
              <a:t> o </a:t>
            </a:r>
            <a:r>
              <a:rPr lang="en-US" sz="2800" dirty="0" err="1"/>
              <a:t>destinaţie</a:t>
            </a:r>
            <a:r>
              <a:rPr lang="en-US" sz="2800" dirty="0"/>
              <a:t>;</a:t>
            </a:r>
          </a:p>
          <a:p>
            <a:r>
              <a:rPr lang="en-US" sz="2800" b="1" dirty="0" err="1"/>
              <a:t>Funcţionare</a:t>
            </a:r>
            <a:r>
              <a:rPr lang="en-US" sz="2800" dirty="0"/>
              <a:t>: Se </a:t>
            </a:r>
            <a:r>
              <a:rPr lang="en-US" sz="2800" dirty="0" err="1"/>
              <a:t>trimit</a:t>
            </a:r>
            <a:r>
              <a:rPr lang="en-US" sz="2800" dirty="0"/>
              <a:t>, pe </a:t>
            </a:r>
            <a:r>
              <a:rPr lang="en-US" sz="2800" dirty="0" err="1"/>
              <a:t>rând</a:t>
            </a:r>
            <a:r>
              <a:rPr lang="en-US" sz="2800" dirty="0"/>
              <a:t>, </a:t>
            </a:r>
            <a:r>
              <a:rPr lang="en-US" sz="2800" dirty="0" err="1"/>
              <a:t>mesaje</a:t>
            </a:r>
            <a:r>
              <a:rPr lang="en-US" sz="2800" dirty="0"/>
              <a:t> </a:t>
            </a:r>
            <a:r>
              <a:rPr lang="en-US" sz="2800" b="1" dirty="0"/>
              <a:t>ICMP Echo</a:t>
            </a:r>
            <a:r>
              <a:rPr lang="en-US" sz="2800" dirty="0"/>
              <a:t> </a:t>
            </a:r>
            <a:r>
              <a:rPr lang="en-US" sz="2800" dirty="0" err="1"/>
              <a:t>către</a:t>
            </a:r>
            <a:r>
              <a:rPr lang="en-US" sz="2800" dirty="0"/>
              <a:t> </a:t>
            </a:r>
            <a:r>
              <a:rPr lang="en-US" sz="2800" dirty="0" err="1"/>
              <a:t>destinaţie</a:t>
            </a:r>
            <a:r>
              <a:rPr lang="en-US" sz="2800" dirty="0"/>
              <a:t> </a:t>
            </a:r>
            <a:r>
              <a:rPr lang="en-US" sz="2800" dirty="0" err="1"/>
              <a:t>începând</a:t>
            </a:r>
            <a:r>
              <a:rPr lang="en-US" sz="2800" dirty="0"/>
              <a:t> cu un TTL de 1; </a:t>
            </a:r>
            <a:r>
              <a:rPr lang="en-US" sz="2800" dirty="0" err="1"/>
              <a:t>după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se </a:t>
            </a:r>
            <a:r>
              <a:rPr lang="en-US" sz="2800" dirty="0" err="1"/>
              <a:t>primeşte</a:t>
            </a:r>
            <a:r>
              <a:rPr lang="en-US" sz="2800" dirty="0"/>
              <a:t> </a:t>
            </a:r>
            <a:r>
              <a:rPr lang="en-US" sz="2800" dirty="0" err="1"/>
              <a:t>mesajul</a:t>
            </a:r>
            <a:r>
              <a:rPr lang="en-US" sz="2800" dirty="0"/>
              <a:t> de </a:t>
            </a:r>
            <a:r>
              <a:rPr lang="en-US" sz="2800" b="1" dirty="0"/>
              <a:t>ICMP Time Exceeded</a:t>
            </a:r>
            <a:r>
              <a:rPr lang="en-US" sz="2800" dirty="0"/>
              <a:t> se </a:t>
            </a:r>
            <a:r>
              <a:rPr lang="en-US" sz="2800" dirty="0" err="1"/>
              <a:t>notează</a:t>
            </a:r>
            <a:r>
              <a:rPr lang="en-US" sz="2800" dirty="0"/>
              <a:t> </a:t>
            </a:r>
            <a:r>
              <a:rPr lang="en-US" sz="2800" dirty="0" err="1"/>
              <a:t>sursa</a:t>
            </a:r>
            <a:r>
              <a:rPr lang="en-US" sz="2800" dirty="0"/>
              <a:t> </a:t>
            </a:r>
            <a:r>
              <a:rPr lang="en-US" sz="2800" dirty="0" err="1"/>
              <a:t>acestuia</a:t>
            </a:r>
            <a:r>
              <a:rPr lang="en-US" sz="2800" dirty="0"/>
              <a:t> </a:t>
            </a:r>
            <a:r>
              <a:rPr lang="en-US" sz="2800" dirty="0" err="1"/>
              <a:t>şi</a:t>
            </a:r>
            <a:r>
              <a:rPr lang="en-US" sz="2800" dirty="0"/>
              <a:t> se </a:t>
            </a:r>
            <a:r>
              <a:rPr lang="en-US" sz="2800" dirty="0" err="1"/>
              <a:t>trimite</a:t>
            </a:r>
            <a:r>
              <a:rPr lang="en-US" sz="2800" dirty="0"/>
              <a:t> un </a:t>
            </a:r>
            <a:r>
              <a:rPr lang="en-US" sz="2800" dirty="0" err="1"/>
              <a:t>nou</a:t>
            </a:r>
            <a:br>
              <a:rPr lang="en-US" sz="2800" dirty="0"/>
            </a:br>
            <a:r>
              <a:rPr lang="en-US" sz="2800" dirty="0" err="1"/>
              <a:t>mesaj</a:t>
            </a:r>
            <a:r>
              <a:rPr lang="en-US" sz="2800" dirty="0"/>
              <a:t> cu un TTL </a:t>
            </a:r>
            <a:r>
              <a:rPr lang="en-US" sz="2800" dirty="0" err="1"/>
              <a:t>incrementat</a:t>
            </a:r>
            <a:r>
              <a:rPr lang="en-US" sz="2800" dirty="0"/>
              <a:t>;</a:t>
            </a:r>
            <a:br>
              <a:rPr lang="en-US" sz="2800" dirty="0"/>
            </a:br>
            <a:r>
              <a:rPr lang="en-US" sz="2800" dirty="0"/>
              <a:t>Pe Windows </a:t>
            </a:r>
            <a:r>
              <a:rPr lang="en-US" sz="2800" dirty="0" err="1"/>
              <a:t>comanda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b="1" dirty="0" err="1"/>
              <a:t>tracert</a:t>
            </a:r>
            <a:r>
              <a:rPr lang="en-US" sz="2800" dirty="0"/>
              <a:t>,</a:t>
            </a:r>
            <a:br>
              <a:rPr lang="en-US" sz="2800" dirty="0"/>
            </a:b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pe Unix / Linux </a:t>
            </a:r>
            <a:r>
              <a:rPr lang="en-US" sz="2800" dirty="0" err="1"/>
              <a:t>este</a:t>
            </a:r>
            <a:br>
              <a:rPr lang="en-US" sz="2800" dirty="0"/>
            </a:br>
            <a:r>
              <a:rPr lang="en-US" sz="2800" b="1" dirty="0"/>
              <a:t>traceroute</a:t>
            </a:r>
            <a:r>
              <a:rPr lang="en-US" sz="2800" dirty="0"/>
              <a:t>.</a:t>
            </a:r>
          </a:p>
          <a:p>
            <a:r>
              <a:rPr lang="en-US" sz="2800" b="1" dirty="0" err="1"/>
              <a:t>Observație</a:t>
            </a:r>
            <a:r>
              <a:rPr lang="en-US" sz="2800" dirty="0"/>
              <a:t>: </a:t>
            </a:r>
            <a:r>
              <a:rPr lang="en-US" sz="2800" dirty="0" err="1"/>
              <a:t>Unele</a:t>
            </a:r>
            <a:r>
              <a:rPr lang="en-US" sz="2800" dirty="0"/>
              <a:t> </a:t>
            </a:r>
            <a:r>
              <a:rPr lang="en-US" sz="2800" dirty="0" err="1"/>
              <a:t>utilitare</a:t>
            </a:r>
            <a:r>
              <a:rPr lang="en-US" sz="2800" dirty="0"/>
              <a:t> </a:t>
            </a:r>
            <a:r>
              <a:rPr lang="en-US" sz="2800" dirty="0" err="1"/>
              <a:t>folosesc</a:t>
            </a:r>
            <a:br>
              <a:rPr lang="en-US" sz="2800" dirty="0"/>
            </a:br>
            <a:r>
              <a:rPr lang="en-US" sz="2800" dirty="0"/>
              <a:t>UDP pentru a </a:t>
            </a:r>
            <a:r>
              <a:rPr lang="en-US" sz="2800" dirty="0" err="1"/>
              <a:t>determina</a:t>
            </a:r>
            <a:r>
              <a:rPr lang="en-US" sz="2800" dirty="0"/>
              <a:t> </a:t>
            </a:r>
            <a:r>
              <a:rPr lang="en-US" sz="2800" dirty="0" err="1"/>
              <a:t>calea</a:t>
            </a:r>
            <a:r>
              <a:rPr lang="en-US" sz="2800" dirty="0"/>
              <a:t>;</a:t>
            </a:r>
          </a:p>
          <a:p>
            <a:r>
              <a:rPr lang="en-US" sz="2800" b="1" dirty="0" err="1"/>
              <a:t>Exemplu</a:t>
            </a:r>
            <a:r>
              <a:rPr lang="en-US" sz="28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AA8BF-2E30-B496-F382-964CCECBF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106" y="3137834"/>
            <a:ext cx="6307535" cy="3558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7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ICMP v6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619951"/>
            <a:ext cx="12192000" cy="894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Protocol care </a:t>
            </a:r>
            <a:r>
              <a:rPr lang="en-US" sz="2000" dirty="0" err="1"/>
              <a:t>îndeplinește</a:t>
            </a:r>
            <a:r>
              <a:rPr lang="en-US" sz="2000" dirty="0"/>
              <a:t> </a:t>
            </a:r>
            <a:r>
              <a:rPr lang="en-US" sz="2000" dirty="0" err="1"/>
              <a:t>rolul</a:t>
            </a:r>
            <a:r>
              <a:rPr lang="en-US" sz="2000" dirty="0"/>
              <a:t> ICMP pentru </a:t>
            </a:r>
            <a:r>
              <a:rPr lang="en-US" sz="2000" dirty="0" err="1"/>
              <a:t>protocolul</a:t>
            </a:r>
            <a:r>
              <a:rPr lang="en-US" sz="2000" dirty="0"/>
              <a:t> IPv6;</a:t>
            </a:r>
          </a:p>
          <a:p>
            <a:r>
              <a:rPr lang="en-US" sz="2000" dirty="0"/>
              <a:t>5 </a:t>
            </a:r>
            <a:r>
              <a:rPr lang="en-US" sz="2000" dirty="0" err="1"/>
              <a:t>tipuri</a:t>
            </a:r>
            <a:r>
              <a:rPr lang="en-US" sz="2000" dirty="0"/>
              <a:t> de </a:t>
            </a:r>
            <a:r>
              <a:rPr lang="en-US" sz="2000" dirty="0" err="1"/>
              <a:t>mesaje</a:t>
            </a:r>
            <a:r>
              <a:rPr lang="en-US" sz="2000" dirty="0"/>
              <a:t> sunt </a:t>
            </a:r>
            <a:r>
              <a:rPr lang="en-US" sz="2000" dirty="0" err="1"/>
              <a:t>folosite</a:t>
            </a:r>
            <a:r>
              <a:rPr lang="en-US" sz="2000" dirty="0"/>
              <a:t> de NDP pentru a </a:t>
            </a:r>
            <a:r>
              <a:rPr lang="en-US" sz="2000" dirty="0" err="1"/>
              <a:t>oferi</a:t>
            </a:r>
            <a:r>
              <a:rPr lang="en-US" sz="2000" dirty="0"/>
              <a:t> </a:t>
            </a:r>
            <a:r>
              <a:rPr lang="en-US" sz="2000" dirty="0" err="1"/>
              <a:t>servicii</a:t>
            </a:r>
            <a:r>
              <a:rPr lang="en-US" sz="2000" dirty="0"/>
              <a:t> automate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rețeua</a:t>
            </a:r>
            <a:r>
              <a:rPr lang="en-US" sz="2000" dirty="0"/>
              <a:t> </a:t>
            </a:r>
            <a:r>
              <a:rPr lang="en-US" sz="2000" dirty="0" err="1"/>
              <a:t>locală</a:t>
            </a:r>
            <a:r>
              <a:rPr lang="en-US" sz="2000" dirty="0"/>
              <a:t>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B079FA3-9AED-AD2E-E90D-EADF4ECC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37076"/>
              </p:ext>
            </p:extLst>
          </p:nvPr>
        </p:nvGraphicFramePr>
        <p:xfrm>
          <a:off x="71438" y="2381250"/>
          <a:ext cx="12044362" cy="4399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938337">
                  <a:extLst>
                    <a:ext uri="{9D8B030D-6E8A-4147-A177-3AD203B41FA5}">
                      <a16:colId xmlns:a16="http://schemas.microsoft.com/office/drawing/2014/main" val="172345959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95366189"/>
                    </a:ext>
                  </a:extLst>
                </a:gridCol>
                <a:gridCol w="9467850">
                  <a:extLst>
                    <a:ext uri="{9D8B030D-6E8A-4147-A177-3AD203B41FA5}">
                      <a16:colId xmlns:a16="http://schemas.microsoft.com/office/drawing/2014/main" val="2371344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Mesaj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Descriere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04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Router Solicitation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Folosit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stații</a:t>
                      </a:r>
                      <a:r>
                        <a:rPr lang="en-US" sz="1800" dirty="0"/>
                        <a:t> pentru a cere </a:t>
                      </a:r>
                      <a:r>
                        <a:rPr lang="en-US" sz="1800" dirty="0" err="1"/>
                        <a:t>informații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tuturor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ruterelor</a:t>
                      </a:r>
                      <a:r>
                        <a:rPr lang="en-US" sz="1800" dirty="0"/>
                        <a:t> din </a:t>
                      </a:r>
                      <a:r>
                        <a:rPr lang="en-US" sz="1800" dirty="0" err="1"/>
                        <a:t>rețeaua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locală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76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Router Advertisement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Trimis periodic de </a:t>
                      </a:r>
                      <a:r>
                        <a:rPr lang="en-US" sz="1800" dirty="0" err="1"/>
                        <a:t>rutere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sau</a:t>
                      </a:r>
                      <a:r>
                        <a:rPr lang="en-US" sz="1800" dirty="0"/>
                        <a:t> ca </a:t>
                      </a:r>
                      <a:r>
                        <a:rPr lang="en-US" sz="1800" dirty="0" err="1"/>
                        <a:t>răspuns</a:t>
                      </a:r>
                      <a:r>
                        <a:rPr lang="en-US" sz="1800" dirty="0"/>
                        <a:t> la </a:t>
                      </a:r>
                      <a:r>
                        <a:rPr lang="en-US" sz="1800" dirty="0" err="1"/>
                        <a:t>cererea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unui</a:t>
                      </a:r>
                      <a:r>
                        <a:rPr lang="en-US" sz="1800" dirty="0"/>
                        <a:t> RC.</a:t>
                      </a:r>
                    </a:p>
                    <a:p>
                      <a:r>
                        <a:rPr lang="en-US" sz="1800" dirty="0"/>
                        <a:t>Pe </a:t>
                      </a:r>
                      <a:r>
                        <a:rPr lang="en-US" sz="1800" dirty="0" err="1"/>
                        <a:t>baza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acestor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mesaje</a:t>
                      </a:r>
                      <a:r>
                        <a:rPr lang="en-US" sz="1800" dirty="0"/>
                        <a:t> o </a:t>
                      </a:r>
                      <a:r>
                        <a:rPr lang="en-US" sz="1800" dirty="0" err="1"/>
                        <a:t>stație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își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construiește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dinamic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lista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rutere</a:t>
                      </a:r>
                      <a:r>
                        <a:rPr lang="en-US" sz="1800" dirty="0"/>
                        <a:t> default (default gateway).</a:t>
                      </a:r>
                    </a:p>
                    <a:p>
                      <a:r>
                        <a:rPr lang="en-US" sz="1800" dirty="0" err="1"/>
                        <a:t>Folosit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în</a:t>
                      </a:r>
                      <a:r>
                        <a:rPr lang="en-US" sz="1800" dirty="0"/>
                        <a:t> stateless </a:t>
                      </a:r>
                      <a:r>
                        <a:rPr lang="en-US" sz="1800" dirty="0" err="1"/>
                        <a:t>autoconfig</a:t>
                      </a:r>
                      <a:r>
                        <a:rPr lang="en-US" sz="1800" dirty="0"/>
                        <a:t> pentru </a:t>
                      </a:r>
                      <a:r>
                        <a:rPr lang="en-US" sz="1800" dirty="0" err="1"/>
                        <a:t>descoperirea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prefixului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rețelei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Neighbor Solicitation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Folosit</a:t>
                      </a:r>
                      <a:r>
                        <a:rPr lang="en-US" sz="1800" dirty="0"/>
                        <a:t>  pentru a </a:t>
                      </a:r>
                      <a:r>
                        <a:rPr lang="en-US" sz="1800" dirty="0" err="1"/>
                        <a:t>descoperi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adresele</a:t>
                      </a:r>
                      <a:r>
                        <a:rPr lang="en-US" sz="1800" dirty="0"/>
                        <a:t> link-local ale </a:t>
                      </a:r>
                      <a:r>
                        <a:rPr lang="en-US" sz="1800" dirty="0" err="1"/>
                        <a:t>vecinilor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când</a:t>
                      </a:r>
                      <a:r>
                        <a:rPr lang="en-US" sz="1800" dirty="0"/>
                        <a:t> se </a:t>
                      </a:r>
                      <a:r>
                        <a:rPr lang="en-US" sz="1800" dirty="0" err="1"/>
                        <a:t>cunoaște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adresa</a:t>
                      </a:r>
                      <a:r>
                        <a:rPr lang="en-US" sz="1800" dirty="0"/>
                        <a:t> IPv6 (similar ARP).</a:t>
                      </a:r>
                    </a:p>
                    <a:p>
                      <a:r>
                        <a:rPr lang="en-US" sz="1800" dirty="0" err="1"/>
                        <a:t>Folosit</a:t>
                      </a:r>
                      <a:r>
                        <a:rPr lang="en-US" sz="1800" dirty="0"/>
                        <a:t> pentru a </a:t>
                      </a:r>
                      <a:r>
                        <a:rPr lang="en-US" sz="1800" dirty="0" err="1"/>
                        <a:t>determina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dacă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există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conectivitate</a:t>
                      </a:r>
                      <a:r>
                        <a:rPr lang="en-US" sz="1800" dirty="0"/>
                        <a:t> cu un </a:t>
                      </a:r>
                      <a:r>
                        <a:rPr lang="en-US" sz="1800" dirty="0" err="1"/>
                        <a:t>vecin</a:t>
                      </a:r>
                      <a:r>
                        <a:rPr lang="en-US" sz="1800" dirty="0"/>
                        <a:t>.</a:t>
                      </a:r>
                    </a:p>
                    <a:p>
                      <a:r>
                        <a:rPr lang="en-US" sz="1800" dirty="0" err="1"/>
                        <a:t>Detectează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adresele</a:t>
                      </a:r>
                      <a:r>
                        <a:rPr lang="en-US" sz="1800" dirty="0"/>
                        <a:t> duplicate </a:t>
                      </a:r>
                      <a:r>
                        <a:rPr lang="en-US" sz="1800" dirty="0" err="1"/>
                        <a:t>în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timpul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procesului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autoconfigurare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1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Neighbor Advertisement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Trimiterea</a:t>
                      </a:r>
                      <a:r>
                        <a:rPr lang="en-US" sz="1800" dirty="0"/>
                        <a:t> ca </a:t>
                      </a:r>
                      <a:r>
                        <a:rPr lang="en-US" sz="1800" dirty="0" err="1"/>
                        <a:t>răspuns</a:t>
                      </a:r>
                      <a:r>
                        <a:rPr lang="en-US" sz="1800" dirty="0"/>
                        <a:t> la un NS.</a:t>
                      </a:r>
                    </a:p>
                    <a:p>
                      <a:r>
                        <a:rPr lang="en-US" sz="1800" dirty="0" err="1"/>
                        <a:t>Trimise</a:t>
                      </a:r>
                      <a:r>
                        <a:rPr lang="en-US" sz="1800" dirty="0"/>
                        <a:t> automat </a:t>
                      </a:r>
                      <a:r>
                        <a:rPr lang="en-US" sz="1800" dirty="0" err="1"/>
                        <a:t>atunci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când</a:t>
                      </a:r>
                      <a:r>
                        <a:rPr lang="en-US" sz="1800" dirty="0"/>
                        <a:t> are loc o </a:t>
                      </a:r>
                      <a:r>
                        <a:rPr lang="en-US" sz="1800" dirty="0" err="1"/>
                        <a:t>schimbare</a:t>
                      </a:r>
                      <a:r>
                        <a:rPr lang="en-US" sz="1800" dirty="0"/>
                        <a:t> a </a:t>
                      </a:r>
                      <a:r>
                        <a:rPr lang="en-US" sz="1800" dirty="0" err="1"/>
                        <a:t>adresei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nivel</a:t>
                      </a:r>
                      <a:r>
                        <a:rPr lang="en-US" sz="1800" dirty="0"/>
                        <a:t> 2 (</a:t>
                      </a:r>
                      <a:r>
                        <a:rPr lang="en-US" sz="1800" dirty="0" err="1"/>
                        <a:t>legătură</a:t>
                      </a:r>
                      <a:r>
                        <a:rPr lang="en-US" sz="1800" dirty="0"/>
                        <a:t> de date).</a:t>
                      </a:r>
                    </a:p>
                    <a:p>
                      <a:r>
                        <a:rPr lang="en-US" sz="1800" dirty="0"/>
                        <a:t>La </a:t>
                      </a:r>
                      <a:r>
                        <a:rPr lang="en-US" sz="1800" dirty="0" err="1"/>
                        <a:t>primirea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unui</a:t>
                      </a:r>
                      <a:r>
                        <a:rPr lang="en-US" sz="1800" dirty="0"/>
                        <a:t> NA, </a:t>
                      </a:r>
                      <a:r>
                        <a:rPr lang="en-US" sz="1800" dirty="0" err="1"/>
                        <a:t>fiecare</a:t>
                      </a:r>
                      <a:r>
                        <a:rPr lang="en-US" sz="1800" dirty="0"/>
                        <a:t> nod </a:t>
                      </a:r>
                      <a:r>
                        <a:rPr lang="en-US" sz="1800" dirty="0" err="1"/>
                        <a:t>își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actualizează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lista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vecini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98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Folosite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rutare</a:t>
                      </a:r>
                      <a:r>
                        <a:rPr lang="en-US" sz="1800" dirty="0"/>
                        <a:t> pentru a indica host-</a:t>
                      </a:r>
                      <a:r>
                        <a:rPr lang="en-US" sz="1800" dirty="0" err="1"/>
                        <a:t>urilor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că</a:t>
                      </a:r>
                      <a:r>
                        <a:rPr lang="en-US" sz="1800" dirty="0"/>
                        <a:t> pentru </a:t>
                      </a:r>
                      <a:r>
                        <a:rPr lang="en-US" sz="1800" dirty="0" err="1"/>
                        <a:t>destinația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dorită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este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recomandată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folosirea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unui</a:t>
                      </a:r>
                      <a:r>
                        <a:rPr lang="en-US" sz="1800" dirty="0"/>
                        <a:t> alt </a:t>
                      </a:r>
                      <a:r>
                        <a:rPr lang="en-US" sz="1800" dirty="0" err="1"/>
                        <a:t>ruter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rețea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050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1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DHCP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4904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Dynamic Host Configuration Protocol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Folosit</a:t>
            </a:r>
            <a:r>
              <a:rPr lang="en-US" sz="2800" dirty="0"/>
              <a:t> de o </a:t>
            </a:r>
            <a:r>
              <a:rPr lang="en-US" sz="2800" dirty="0" err="1"/>
              <a:t>staţie</a:t>
            </a:r>
            <a:r>
              <a:rPr lang="en-US" sz="2800" dirty="0"/>
              <a:t> pentru a-</a:t>
            </a:r>
            <a:r>
              <a:rPr lang="en-US" sz="2800" dirty="0" err="1"/>
              <a:t>şi</a:t>
            </a:r>
            <a:r>
              <a:rPr lang="en-US" sz="2800" dirty="0"/>
              <a:t> </a:t>
            </a:r>
            <a:r>
              <a:rPr lang="en-US" sz="2800" dirty="0" err="1"/>
              <a:t>determina</a:t>
            </a:r>
            <a:r>
              <a:rPr lang="en-US" sz="2800" dirty="0"/>
              <a:t> automat </a:t>
            </a:r>
            <a:r>
              <a:rPr lang="en-US" sz="2800" dirty="0" err="1"/>
              <a:t>adresa</a:t>
            </a:r>
            <a:r>
              <a:rPr lang="en-US" sz="2800" dirty="0"/>
              <a:t> IP;</a:t>
            </a:r>
          </a:p>
          <a:p>
            <a:r>
              <a:rPr lang="en-US" sz="2800" dirty="0"/>
              <a:t>Este </a:t>
            </a:r>
            <a:r>
              <a:rPr lang="en-US" sz="2800" dirty="0" err="1"/>
              <a:t>necesar</a:t>
            </a:r>
            <a:r>
              <a:rPr lang="en-US" sz="2800" dirty="0"/>
              <a:t> un server DHCP: </a:t>
            </a:r>
            <a:r>
              <a:rPr lang="en-US" sz="2800" dirty="0" err="1"/>
              <a:t>acesta</a:t>
            </a:r>
            <a:r>
              <a:rPr lang="en-US" sz="2800" dirty="0"/>
              <a:t> poate fi un </a:t>
            </a:r>
            <a:r>
              <a:rPr lang="en-US" sz="2800" dirty="0" err="1"/>
              <a:t>ruter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 un calculator </a:t>
            </a:r>
            <a:r>
              <a:rPr lang="en-US" sz="2800" dirty="0" err="1"/>
              <a:t>dedicat</a:t>
            </a:r>
            <a:r>
              <a:rPr lang="en-US" sz="2800" dirty="0"/>
              <a:t> din </a:t>
            </a:r>
            <a:r>
              <a:rPr lang="en-US" sz="2800" dirty="0" err="1"/>
              <a:t>reţea</a:t>
            </a:r>
            <a:r>
              <a:rPr lang="en-US" sz="2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5A3FA-A2A8-BE9D-EBCD-D2FAE8C2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4135431"/>
            <a:ext cx="7905750" cy="23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2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DHCP (II)</a:t>
            </a:r>
          </a:p>
        </p:txBody>
      </p:sp>
      <p:pic>
        <p:nvPicPr>
          <p:cNvPr id="3" name="Screenshot 2020-11-30 at 00.34.57.png" descr="Screenshot 2020-11-30 at 00.34.57.png">
            <a:extLst>
              <a:ext uri="{FF2B5EF4-FFF2-40B4-BE49-F238E27FC236}">
                <a16:creationId xmlns:a16="http://schemas.microsoft.com/office/drawing/2014/main" id="{CC114E07-E32A-3CE2-8090-5B8EAC62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881858"/>
            <a:ext cx="7734300" cy="49761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333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Procesul</a:t>
            </a:r>
            <a:r>
              <a:rPr lang="en-US" dirty="0"/>
              <a:t> de </a:t>
            </a:r>
            <a:r>
              <a:rPr lang="en-US" dirty="0" err="1"/>
              <a:t>translatare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55960"/>
            <a:ext cx="12192000" cy="3079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un </a:t>
            </a:r>
            <a:r>
              <a:rPr lang="en-US" sz="2800" dirty="0" err="1"/>
              <a:t>pachet</a:t>
            </a:r>
            <a:r>
              <a:rPr lang="en-US" sz="2800" dirty="0"/>
              <a:t> </a:t>
            </a:r>
            <a:r>
              <a:rPr lang="en-US" sz="2800" dirty="0" err="1"/>
              <a:t>trece</a:t>
            </a:r>
            <a:r>
              <a:rPr lang="en-US" sz="2800" dirty="0"/>
              <a:t> </a:t>
            </a:r>
            <a:r>
              <a:rPr lang="en-US" sz="2800" dirty="0" err="1"/>
              <a:t>printr</a:t>
            </a:r>
            <a:r>
              <a:rPr lang="en-US" sz="2800" dirty="0"/>
              <a:t>-un </a:t>
            </a:r>
            <a:r>
              <a:rPr lang="en-US" sz="2800" dirty="0" err="1"/>
              <a:t>ruter</a:t>
            </a:r>
            <a:r>
              <a:rPr lang="en-US" sz="2800" dirty="0"/>
              <a:t>, </a:t>
            </a:r>
            <a:r>
              <a:rPr lang="en-US" sz="2800" dirty="0" err="1"/>
              <a:t>adresele</a:t>
            </a:r>
            <a:r>
              <a:rPr lang="en-US" sz="2800" dirty="0"/>
              <a:t> IP </a:t>
            </a:r>
            <a:r>
              <a:rPr lang="en-US" sz="2800" dirty="0" err="1"/>
              <a:t>sursă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destinație</a:t>
            </a:r>
            <a:r>
              <a:rPr lang="en-US" sz="2800" dirty="0"/>
              <a:t> </a:t>
            </a:r>
            <a:r>
              <a:rPr lang="en-US" sz="2800" dirty="0" err="1"/>
              <a:t>rămân</a:t>
            </a:r>
            <a:r>
              <a:rPr lang="en-US" sz="2800" dirty="0"/>
              <a:t> </a:t>
            </a:r>
            <a:r>
              <a:rPr lang="en-US" sz="2800" dirty="0" err="1"/>
              <a:t>neschimbate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Procesul</a:t>
            </a:r>
            <a:r>
              <a:rPr lang="en-US" sz="2800" dirty="0"/>
              <a:t> de </a:t>
            </a:r>
            <a:r>
              <a:rPr lang="en-US" sz="2800" dirty="0" err="1"/>
              <a:t>translatare</a:t>
            </a:r>
            <a:r>
              <a:rPr lang="en-US" sz="2800" dirty="0"/>
              <a:t> </a:t>
            </a:r>
            <a:r>
              <a:rPr lang="en-US" sz="2800" dirty="0" err="1"/>
              <a:t>presupune</a:t>
            </a:r>
            <a:r>
              <a:rPr lang="en-US" sz="2800" dirty="0"/>
              <a:t> </a:t>
            </a:r>
            <a:r>
              <a:rPr lang="en-US" sz="2800" dirty="0" err="1"/>
              <a:t>schimbarea</a:t>
            </a:r>
            <a:r>
              <a:rPr lang="en-US" sz="2800" dirty="0"/>
              <a:t> </a:t>
            </a:r>
            <a:r>
              <a:rPr lang="en-US" sz="2800" dirty="0" err="1"/>
              <a:t>adresei</a:t>
            </a:r>
            <a:r>
              <a:rPr lang="en-US" sz="2800" dirty="0"/>
              <a:t> IP </a:t>
            </a:r>
            <a:r>
              <a:rPr lang="en-US" sz="2800" dirty="0" err="1"/>
              <a:t>sursă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 </a:t>
            </a:r>
            <a:r>
              <a:rPr lang="en-US" sz="2800" dirty="0" err="1"/>
              <a:t>destinație</a:t>
            </a:r>
            <a:r>
              <a:rPr lang="en-US" sz="2800" dirty="0"/>
              <a:t> a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pachet</a:t>
            </a:r>
            <a:r>
              <a:rPr lang="en-US" sz="2800" dirty="0"/>
              <a:t> la </a:t>
            </a:r>
            <a:r>
              <a:rPr lang="en-US" sz="2800" dirty="0" err="1"/>
              <a:t>trecerea</a:t>
            </a:r>
            <a:r>
              <a:rPr lang="en-US" sz="2800" dirty="0"/>
              <a:t> </a:t>
            </a:r>
            <a:r>
              <a:rPr lang="en-US" sz="2800" dirty="0" err="1"/>
              <a:t>printr</a:t>
            </a:r>
            <a:r>
              <a:rPr lang="en-US" sz="2800" dirty="0"/>
              <a:t>-un </a:t>
            </a:r>
            <a:r>
              <a:rPr lang="en-US" sz="2800" dirty="0" err="1"/>
              <a:t>ruter</a:t>
            </a:r>
            <a:r>
              <a:rPr lang="en-US" sz="2800" dirty="0"/>
              <a:t>;</a:t>
            </a:r>
          </a:p>
          <a:p>
            <a:pPr marL="285750" indent="-285750"/>
            <a:r>
              <a:rPr lang="en-US" sz="2800" dirty="0" err="1"/>
              <a:t>Procesul</a:t>
            </a:r>
            <a:r>
              <a:rPr lang="en-US" sz="2800" dirty="0"/>
              <a:t> porta </a:t>
            </a:r>
            <a:r>
              <a:rPr lang="en-US" sz="2800" dirty="0" err="1"/>
              <a:t>numele</a:t>
            </a:r>
            <a:r>
              <a:rPr lang="en-US" sz="2800" dirty="0"/>
              <a:t> de </a:t>
            </a:r>
            <a:r>
              <a:rPr lang="en-US" sz="2800" b="1" dirty="0"/>
              <a:t>NAT</a:t>
            </a:r>
            <a:r>
              <a:rPr lang="en-US" sz="2800" dirty="0"/>
              <a:t> (Network Address Translation);</a:t>
            </a:r>
          </a:p>
          <a:p>
            <a:pPr marL="285750" indent="-285750"/>
            <a:r>
              <a:rPr lang="en-US" sz="2800" dirty="0"/>
              <a:t>Pentru </a:t>
            </a:r>
            <a:r>
              <a:rPr lang="en-US" sz="2800" dirty="0" err="1"/>
              <a:t>conectivitate</a:t>
            </a:r>
            <a:r>
              <a:rPr lang="en-US" sz="2800" dirty="0"/>
              <a:t>, </a:t>
            </a:r>
            <a:r>
              <a:rPr lang="en-US" sz="2800" dirty="0" err="1"/>
              <a:t>translatarea</a:t>
            </a:r>
            <a:r>
              <a:rPr lang="en-US" sz="2800" dirty="0"/>
              <a:t> trebuie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aibă</a:t>
            </a:r>
            <a:r>
              <a:rPr lang="en-US" sz="2800" dirty="0"/>
              <a:t> loc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ambele</a:t>
            </a:r>
            <a:r>
              <a:rPr lang="en-US" sz="2800" dirty="0"/>
              <a:t> </a:t>
            </a:r>
            <a:r>
              <a:rPr lang="en-US" sz="2800" dirty="0" err="1"/>
              <a:t>sensuri</a:t>
            </a:r>
            <a:r>
              <a:rPr lang="en-US" sz="2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712E8-4E77-4420-D8E1-C100BF92C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155" y="4547480"/>
            <a:ext cx="7529689" cy="23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4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DHCP (III)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3400425" y="2190749"/>
            <a:ext cx="8791575" cy="446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Clientul</a:t>
            </a:r>
            <a:r>
              <a:rPr lang="en-US" sz="2800" dirty="0"/>
              <a:t> </a:t>
            </a:r>
            <a:r>
              <a:rPr lang="en-US" sz="2800" dirty="0" err="1"/>
              <a:t>trimite</a:t>
            </a:r>
            <a:r>
              <a:rPr lang="en-US" sz="2800" dirty="0"/>
              <a:t> un broadcast UDP pe </a:t>
            </a:r>
            <a:r>
              <a:rPr lang="en-US" sz="2800" dirty="0" err="1"/>
              <a:t>reţeaua</a:t>
            </a:r>
            <a:r>
              <a:rPr lang="en-US" sz="2800" dirty="0"/>
              <a:t> </a:t>
            </a:r>
            <a:r>
              <a:rPr lang="en-US" sz="2800" dirty="0" err="1"/>
              <a:t>locală</a:t>
            </a:r>
            <a:r>
              <a:rPr lang="en-US" sz="2800" dirty="0"/>
              <a:t>;</a:t>
            </a:r>
          </a:p>
          <a:p>
            <a:r>
              <a:rPr lang="en-US" sz="2800" dirty="0"/>
              <a:t>Server-</a:t>
            </a:r>
            <a:r>
              <a:rPr lang="en-US" sz="2800" dirty="0" err="1"/>
              <a:t>ele</a:t>
            </a:r>
            <a:r>
              <a:rPr lang="en-US" sz="2800" dirty="0"/>
              <a:t> DHCP din </a:t>
            </a:r>
            <a:r>
              <a:rPr lang="en-US" sz="2800" dirty="0" err="1"/>
              <a:t>reţea</a:t>
            </a:r>
            <a:r>
              <a:rPr lang="en-US" sz="2800" dirty="0"/>
              <a:t> au configurate </a:t>
            </a:r>
            <a:r>
              <a:rPr lang="en-US" sz="2800" b="1" dirty="0"/>
              <a:t>DHCP pools</a:t>
            </a:r>
            <a:r>
              <a:rPr lang="en-US" sz="2800" dirty="0"/>
              <a:t> care </a:t>
            </a:r>
            <a:r>
              <a:rPr lang="en-US" sz="2800" dirty="0" err="1"/>
              <a:t>reprezintă</a:t>
            </a:r>
            <a:r>
              <a:rPr lang="en-US" sz="2800" dirty="0"/>
              <a:t> de </a:t>
            </a:r>
            <a:r>
              <a:rPr lang="en-US" sz="2800" dirty="0" err="1"/>
              <a:t>fapt</a:t>
            </a:r>
            <a:r>
              <a:rPr lang="en-US" sz="2800" dirty="0"/>
              <a:t> </a:t>
            </a:r>
            <a:r>
              <a:rPr lang="en-US" sz="2800" dirty="0" err="1"/>
              <a:t>seturi</a:t>
            </a:r>
            <a:r>
              <a:rPr lang="en-US" sz="2800" dirty="0"/>
              <a:t> de </a:t>
            </a:r>
            <a:r>
              <a:rPr lang="en-US" sz="2800" dirty="0" err="1"/>
              <a:t>adrese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pot fi </a:t>
            </a:r>
            <a:r>
              <a:rPr lang="en-US" sz="2800" dirty="0" err="1"/>
              <a:t>asignate</a:t>
            </a:r>
            <a:r>
              <a:rPr lang="en-US" sz="2800" dirty="0"/>
              <a:t> </a:t>
            </a:r>
            <a:r>
              <a:rPr lang="en-US" sz="2800" dirty="0" err="1"/>
              <a:t>clienţilor</a:t>
            </a:r>
            <a:r>
              <a:rPr lang="en-US" sz="2800" dirty="0"/>
              <a:t>;</a:t>
            </a:r>
          </a:p>
          <a:p>
            <a:r>
              <a:rPr lang="en-US" sz="2800" dirty="0"/>
              <a:t>La </a:t>
            </a:r>
            <a:r>
              <a:rPr lang="en-US" sz="2800" dirty="0" err="1"/>
              <a:t>primirea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DHCP discover, </a:t>
            </a:r>
            <a:r>
              <a:rPr lang="en-US" sz="2800" dirty="0" err="1"/>
              <a:t>fiecare</a:t>
            </a:r>
            <a:r>
              <a:rPr lang="en-US" sz="2800" dirty="0"/>
              <a:t> server </a:t>
            </a:r>
            <a:r>
              <a:rPr lang="en-US" sz="2800" dirty="0" err="1"/>
              <a:t>rezervă</a:t>
            </a:r>
            <a:r>
              <a:rPr lang="en-US" sz="2800" dirty="0"/>
              <a:t> pentru </a:t>
            </a:r>
            <a:r>
              <a:rPr lang="en-US" sz="2800" dirty="0" err="1"/>
              <a:t>clientul</a:t>
            </a:r>
            <a:r>
              <a:rPr lang="en-US" sz="2800" dirty="0"/>
              <a:t> </a:t>
            </a:r>
            <a:r>
              <a:rPr lang="en-US" sz="2800" dirty="0" err="1"/>
              <a:t>respectiv</a:t>
            </a:r>
            <a:r>
              <a:rPr lang="en-US" sz="2800" dirty="0"/>
              <a:t> o </a:t>
            </a:r>
            <a:r>
              <a:rPr lang="en-US" sz="2800" dirty="0" err="1"/>
              <a:t>adresă</a:t>
            </a:r>
            <a:r>
              <a:rPr lang="en-US" sz="2800" dirty="0"/>
              <a:t> IP;</a:t>
            </a:r>
          </a:p>
          <a:p>
            <a:r>
              <a:rPr lang="en-US" sz="2800" dirty="0"/>
              <a:t>Pe un server pot fi configurate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pools, </a:t>
            </a:r>
            <a:r>
              <a:rPr lang="en-US" sz="2800" dirty="0" err="1"/>
              <a:t>reţeaua</a:t>
            </a:r>
            <a:r>
              <a:rPr lang="en-US" sz="2800" dirty="0"/>
              <a:t> din care </a:t>
            </a:r>
            <a:r>
              <a:rPr lang="en-US" sz="2800" dirty="0" err="1"/>
              <a:t>va</a:t>
            </a:r>
            <a:r>
              <a:rPr lang="en-US" sz="2800" dirty="0"/>
              <a:t> fi </a:t>
            </a:r>
            <a:r>
              <a:rPr lang="en-US" sz="2800" dirty="0" err="1"/>
              <a:t>alocată</a:t>
            </a:r>
            <a:r>
              <a:rPr lang="en-US" sz="2800" dirty="0"/>
              <a:t> </a:t>
            </a:r>
            <a:r>
              <a:rPr lang="en-US" sz="2800" dirty="0" err="1"/>
              <a:t>adresa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aleasă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funcţie</a:t>
            </a:r>
            <a:r>
              <a:rPr lang="en-US" sz="2800" dirty="0"/>
              <a:t> de IP-</a:t>
            </a:r>
            <a:r>
              <a:rPr lang="en-US" sz="2800" dirty="0" err="1"/>
              <a:t>ul</a:t>
            </a:r>
            <a:r>
              <a:rPr lang="en-US" sz="2800" dirty="0"/>
              <a:t> </a:t>
            </a:r>
            <a:r>
              <a:rPr lang="en-US" sz="2800" dirty="0" err="1"/>
              <a:t>interfeţei</a:t>
            </a:r>
            <a:r>
              <a:rPr lang="en-US" sz="2800" dirty="0"/>
              <a:t> pe care s-a primit </a:t>
            </a:r>
            <a:r>
              <a:rPr lang="en-US" sz="2800" dirty="0" err="1"/>
              <a:t>cererea</a:t>
            </a:r>
            <a:r>
              <a:rPr lang="en-US" sz="2800" dirty="0"/>
              <a:t>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F3BEA9-9119-71BD-22BC-B97CB49FFEB5}"/>
              </a:ext>
            </a:extLst>
          </p:cNvPr>
          <p:cNvSpPr/>
          <p:nvPr/>
        </p:nvSpPr>
        <p:spPr>
          <a:xfrm>
            <a:off x="838200" y="2190750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1. Discovery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8F64BA-921D-7E57-9C69-B635C6AC3CA7}"/>
              </a:ext>
            </a:extLst>
          </p:cNvPr>
          <p:cNvSpPr/>
          <p:nvPr/>
        </p:nvSpPr>
        <p:spPr>
          <a:xfrm>
            <a:off x="838199" y="3039979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2. Offer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0CB6C-0E1A-6B4A-2746-8262B2162BED}"/>
              </a:ext>
            </a:extLst>
          </p:cNvPr>
          <p:cNvSpPr/>
          <p:nvPr/>
        </p:nvSpPr>
        <p:spPr>
          <a:xfrm>
            <a:off x="838198" y="3889208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3. Request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CC43DD-BFAC-AD92-A5BB-82427C7B9305}"/>
              </a:ext>
            </a:extLst>
          </p:cNvPr>
          <p:cNvSpPr/>
          <p:nvPr/>
        </p:nvSpPr>
        <p:spPr>
          <a:xfrm>
            <a:off x="838197" y="4738437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4. Ack</a:t>
            </a:r>
          </a:p>
        </p:txBody>
      </p:sp>
    </p:spTree>
    <p:extLst>
      <p:ext uri="{BB962C8B-B14F-4D97-AF65-F5344CB8AC3E}">
        <p14:creationId xmlns:p14="http://schemas.microsoft.com/office/powerpoint/2010/main" val="346774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DHCP (IV)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3400425" y="2190749"/>
            <a:ext cx="8791575" cy="446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După</a:t>
            </a:r>
            <a:r>
              <a:rPr lang="en-US" sz="2800" dirty="0"/>
              <a:t> </a:t>
            </a:r>
            <a:r>
              <a:rPr lang="en-US" sz="2800" dirty="0" err="1"/>
              <a:t>rezervarea</a:t>
            </a:r>
            <a:r>
              <a:rPr lang="en-US" sz="2800" dirty="0"/>
              <a:t> IP-</a:t>
            </a:r>
            <a:r>
              <a:rPr lang="en-US" sz="2800" dirty="0" err="1"/>
              <a:t>ului</a:t>
            </a:r>
            <a:r>
              <a:rPr lang="en-US" sz="2800" dirty="0"/>
              <a:t>, server-</a:t>
            </a:r>
            <a:r>
              <a:rPr lang="en-US" sz="2800" dirty="0" err="1"/>
              <a:t>ul</a:t>
            </a:r>
            <a:r>
              <a:rPr lang="en-US" sz="2800" dirty="0"/>
              <a:t> </a:t>
            </a:r>
            <a:r>
              <a:rPr lang="en-US" sz="2800" dirty="0" err="1"/>
              <a:t>trimite</a:t>
            </a:r>
            <a:r>
              <a:rPr lang="en-US" sz="2800" dirty="0"/>
              <a:t> un </a:t>
            </a:r>
            <a:r>
              <a:rPr lang="en-US" sz="2800" dirty="0" err="1"/>
              <a:t>răspuns</a:t>
            </a:r>
            <a:r>
              <a:rPr lang="en-US" sz="2800" dirty="0"/>
              <a:t> unicast </a:t>
            </a:r>
            <a:r>
              <a:rPr lang="en-US" sz="2800" dirty="0" err="1"/>
              <a:t>clientului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Răspunsul</a:t>
            </a:r>
            <a:r>
              <a:rPr lang="en-US" sz="2800" dirty="0"/>
              <a:t> trebuie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conţină</a:t>
            </a:r>
            <a:r>
              <a:rPr lang="en-US" sz="2800" dirty="0"/>
              <a:t> </a:t>
            </a:r>
            <a:r>
              <a:rPr lang="en-US" sz="2800" dirty="0" err="1"/>
              <a:t>următoarele</a:t>
            </a:r>
            <a:r>
              <a:rPr lang="en-US" sz="2800" dirty="0"/>
              <a:t> </a:t>
            </a:r>
            <a:r>
              <a:rPr lang="en-US" sz="2800" dirty="0" err="1"/>
              <a:t>câmpuri</a:t>
            </a:r>
            <a:r>
              <a:rPr lang="en-US" sz="2800" dirty="0"/>
              <a:t>:</a:t>
            </a:r>
          </a:p>
          <a:p>
            <a:pPr lvl="1"/>
            <a:r>
              <a:rPr lang="en-US" sz="2600" dirty="0" err="1"/>
              <a:t>Adresa</a:t>
            </a:r>
            <a:r>
              <a:rPr lang="en-US" sz="2600" dirty="0"/>
              <a:t> MAC a </a:t>
            </a:r>
            <a:r>
              <a:rPr lang="en-US" sz="2600" dirty="0" err="1"/>
              <a:t>clientului</a:t>
            </a:r>
            <a:r>
              <a:rPr lang="en-US" sz="2600" dirty="0"/>
              <a:t>;</a:t>
            </a:r>
          </a:p>
          <a:p>
            <a:pPr lvl="1"/>
            <a:r>
              <a:rPr lang="en-US" sz="2600" dirty="0" err="1"/>
              <a:t>Adresa</a:t>
            </a:r>
            <a:r>
              <a:rPr lang="en-US" sz="2600" dirty="0"/>
              <a:t> </a:t>
            </a:r>
            <a:r>
              <a:rPr lang="en-US" sz="2600" dirty="0" err="1"/>
              <a:t>oferită</a:t>
            </a:r>
            <a:r>
              <a:rPr lang="en-US" sz="2600" dirty="0"/>
              <a:t> de server;</a:t>
            </a:r>
          </a:p>
          <a:p>
            <a:pPr lvl="1"/>
            <a:r>
              <a:rPr lang="en-US" sz="2600" dirty="0" err="1"/>
              <a:t>Masca</a:t>
            </a:r>
            <a:r>
              <a:rPr lang="en-US" sz="2600" dirty="0"/>
              <a:t> de </a:t>
            </a:r>
            <a:r>
              <a:rPr lang="en-US" sz="2600" dirty="0" err="1"/>
              <a:t>reţea</a:t>
            </a:r>
            <a:r>
              <a:rPr lang="en-US" sz="2600" dirty="0"/>
              <a:t> a </a:t>
            </a:r>
            <a:r>
              <a:rPr lang="en-US" sz="2600" dirty="0" err="1"/>
              <a:t>adresei</a:t>
            </a:r>
            <a:r>
              <a:rPr lang="en-US" sz="2600" dirty="0"/>
              <a:t>;</a:t>
            </a:r>
          </a:p>
          <a:p>
            <a:pPr lvl="1"/>
            <a:r>
              <a:rPr lang="en-US" sz="2600" dirty="0" err="1"/>
              <a:t>Durata</a:t>
            </a:r>
            <a:r>
              <a:rPr lang="en-US" sz="2600" dirty="0"/>
              <a:t> lease-</a:t>
            </a:r>
            <a:r>
              <a:rPr lang="en-US" sz="2600" dirty="0" err="1"/>
              <a:t>ului</a:t>
            </a:r>
            <a:r>
              <a:rPr lang="en-US" sz="2600" dirty="0"/>
              <a:t>;</a:t>
            </a:r>
          </a:p>
          <a:p>
            <a:pPr lvl="1"/>
            <a:r>
              <a:rPr lang="en-US" sz="2600" dirty="0" err="1"/>
              <a:t>Adresa</a:t>
            </a:r>
            <a:r>
              <a:rPr lang="en-US" sz="2600" dirty="0"/>
              <a:t> </a:t>
            </a:r>
            <a:r>
              <a:rPr lang="en-US" sz="2600" dirty="0" err="1"/>
              <a:t>serverului</a:t>
            </a:r>
            <a:r>
              <a:rPr lang="en-US" sz="2600" dirty="0"/>
              <a:t> de DHCP.</a:t>
            </a:r>
          </a:p>
          <a:p>
            <a:r>
              <a:rPr lang="en-US" sz="2800" dirty="0"/>
              <a:t>Lease-</a:t>
            </a:r>
            <a:r>
              <a:rPr lang="en-US" sz="2800" dirty="0" err="1"/>
              <a:t>ul</a:t>
            </a:r>
            <a:r>
              <a:rPr lang="en-US" sz="2800" dirty="0"/>
              <a:t> </a:t>
            </a:r>
            <a:r>
              <a:rPr lang="en-US" sz="2800" dirty="0" err="1"/>
              <a:t>reprezintă</a:t>
            </a:r>
            <a:r>
              <a:rPr lang="en-US" sz="2800" dirty="0"/>
              <a:t> </a:t>
            </a:r>
            <a:r>
              <a:rPr lang="en-US" sz="2800" dirty="0" err="1"/>
              <a:t>durata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pentru care </a:t>
            </a:r>
            <a:r>
              <a:rPr lang="en-US" sz="2800" dirty="0" err="1"/>
              <a:t>adresa</a:t>
            </a:r>
            <a:r>
              <a:rPr lang="en-US" sz="2800" dirty="0"/>
              <a:t> IP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rezervată</a:t>
            </a:r>
            <a:r>
              <a:rPr lang="en-US" sz="2800" dirty="0"/>
              <a:t> </a:t>
            </a:r>
            <a:r>
              <a:rPr lang="en-US" sz="2800" dirty="0" err="1"/>
              <a:t>clientului</a:t>
            </a:r>
            <a:r>
              <a:rPr lang="en-US" sz="2800" dirty="0"/>
              <a:t>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F3BEA9-9119-71BD-22BC-B97CB49FFEB5}"/>
              </a:ext>
            </a:extLst>
          </p:cNvPr>
          <p:cNvSpPr/>
          <p:nvPr/>
        </p:nvSpPr>
        <p:spPr>
          <a:xfrm>
            <a:off x="838200" y="2190750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1. Discovery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8F64BA-921D-7E57-9C69-B635C6AC3CA7}"/>
              </a:ext>
            </a:extLst>
          </p:cNvPr>
          <p:cNvSpPr/>
          <p:nvPr/>
        </p:nvSpPr>
        <p:spPr>
          <a:xfrm>
            <a:off x="838199" y="3039979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2. Offer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0CB6C-0E1A-6B4A-2746-8262B2162BED}"/>
              </a:ext>
            </a:extLst>
          </p:cNvPr>
          <p:cNvSpPr/>
          <p:nvPr/>
        </p:nvSpPr>
        <p:spPr>
          <a:xfrm>
            <a:off x="838198" y="3889208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3. Request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CC43DD-BFAC-AD92-A5BB-82427C7B9305}"/>
              </a:ext>
            </a:extLst>
          </p:cNvPr>
          <p:cNvSpPr/>
          <p:nvPr/>
        </p:nvSpPr>
        <p:spPr>
          <a:xfrm>
            <a:off x="838197" y="4738437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4. Ack</a:t>
            </a:r>
          </a:p>
        </p:txBody>
      </p:sp>
    </p:spTree>
    <p:extLst>
      <p:ext uri="{BB962C8B-B14F-4D97-AF65-F5344CB8AC3E}">
        <p14:creationId xmlns:p14="http://schemas.microsoft.com/office/powerpoint/2010/main" val="6263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DHCP (V)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3400425" y="2190749"/>
            <a:ext cx="8791575" cy="446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Clientul</a:t>
            </a:r>
            <a:r>
              <a:rPr lang="en-US" sz="2800" dirty="0"/>
              <a:t> </a:t>
            </a:r>
            <a:r>
              <a:rPr lang="en-US" sz="2800" dirty="0" err="1"/>
              <a:t>trimite</a:t>
            </a:r>
            <a:r>
              <a:rPr lang="en-US" sz="2800" dirty="0"/>
              <a:t> un broadcast pentru a </a:t>
            </a:r>
            <a:r>
              <a:rPr lang="en-US" sz="2800" dirty="0" err="1"/>
              <a:t>spune</a:t>
            </a:r>
            <a:r>
              <a:rPr lang="en-US" sz="2800" dirty="0"/>
              <a:t> </a:t>
            </a:r>
            <a:r>
              <a:rPr lang="en-US" sz="2800" dirty="0" err="1"/>
              <a:t>dacă</a:t>
            </a:r>
            <a:r>
              <a:rPr lang="en-US" sz="2800" dirty="0"/>
              <a:t> </a:t>
            </a:r>
            <a:r>
              <a:rPr lang="en-US" sz="2800" dirty="0" err="1"/>
              <a:t>oferta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acceptată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Clientul</a:t>
            </a:r>
            <a:r>
              <a:rPr lang="en-US" sz="2800" dirty="0"/>
              <a:t> </a:t>
            </a:r>
            <a:r>
              <a:rPr lang="en-US" sz="2800" dirty="0" err="1"/>
              <a:t>ştie</a:t>
            </a:r>
            <a:r>
              <a:rPr lang="en-US" sz="2800" dirty="0"/>
              <a:t> </a:t>
            </a:r>
            <a:r>
              <a:rPr lang="en-US" sz="2800" dirty="0" err="1"/>
              <a:t>adresa</a:t>
            </a:r>
            <a:r>
              <a:rPr lang="en-US" sz="2800" dirty="0"/>
              <a:t> IP a </a:t>
            </a:r>
            <a:r>
              <a:rPr lang="en-US" sz="2800" dirty="0" err="1"/>
              <a:t>serverului</a:t>
            </a:r>
            <a:r>
              <a:rPr lang="en-US" sz="2800" dirty="0"/>
              <a:t>. De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necesar</a:t>
            </a:r>
            <a:r>
              <a:rPr lang="en-US" sz="2800" dirty="0"/>
              <a:t> un </a:t>
            </a:r>
            <a:r>
              <a:rPr lang="en-US" sz="2800" dirty="0" err="1"/>
              <a:t>mesaj</a:t>
            </a:r>
            <a:r>
              <a:rPr lang="en-US" sz="2800" dirty="0"/>
              <a:t> de broadcast?</a:t>
            </a:r>
          </a:p>
          <a:p>
            <a:pPr lvl="1"/>
            <a:r>
              <a:rPr lang="en-US" sz="2600" dirty="0"/>
              <a:t>Pot </a:t>
            </a:r>
            <a:r>
              <a:rPr lang="en-US" sz="2600" dirty="0" err="1"/>
              <a:t>exista</a:t>
            </a:r>
            <a:r>
              <a:rPr lang="en-US" sz="2600" dirty="0"/>
              <a:t> multiple </a:t>
            </a:r>
            <a:r>
              <a:rPr lang="en-US" sz="2600" dirty="0" err="1"/>
              <a:t>servere</a:t>
            </a:r>
            <a:r>
              <a:rPr lang="en-US" sz="2600" dirty="0"/>
              <a:t> DHCP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reţea</a:t>
            </a:r>
            <a:r>
              <a:rPr lang="en-US" sz="2600" dirty="0"/>
              <a:t>. </a:t>
            </a:r>
            <a:r>
              <a:rPr lang="en-US" sz="2600" dirty="0" err="1"/>
              <a:t>Toate</a:t>
            </a:r>
            <a:r>
              <a:rPr lang="en-US" sz="2600" dirty="0"/>
              <a:t> trebuie </a:t>
            </a:r>
            <a:r>
              <a:rPr lang="en-US" sz="2600" dirty="0" err="1"/>
              <a:t>informate</a:t>
            </a:r>
            <a:r>
              <a:rPr lang="en-US" sz="2600" dirty="0"/>
              <a:t> de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clientului</a:t>
            </a:r>
            <a:r>
              <a:rPr lang="en-US" sz="2600" dirty="0"/>
              <a:t> pentru a </a:t>
            </a:r>
            <a:r>
              <a:rPr lang="en-US" sz="2600" dirty="0" err="1"/>
              <a:t>putea</a:t>
            </a:r>
            <a:r>
              <a:rPr lang="en-US" sz="2600" dirty="0"/>
              <a:t> </a:t>
            </a:r>
            <a:r>
              <a:rPr lang="en-US" sz="2600" dirty="0" err="1"/>
              <a:t>elibera</a:t>
            </a:r>
            <a:r>
              <a:rPr lang="en-US" sz="2600" dirty="0"/>
              <a:t> </a:t>
            </a:r>
            <a:r>
              <a:rPr lang="en-US" sz="2600" dirty="0" err="1"/>
              <a:t>adresele</a:t>
            </a:r>
            <a:r>
              <a:rPr lang="en-US" sz="2600" dirty="0"/>
              <a:t> </a:t>
            </a:r>
            <a:r>
              <a:rPr lang="en-US" sz="2600" dirty="0" err="1"/>
              <a:t>rezervate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primele</a:t>
            </a:r>
            <a:r>
              <a:rPr lang="en-US" sz="2600" dirty="0"/>
              <a:t> doua faze.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F3BEA9-9119-71BD-22BC-B97CB49FFEB5}"/>
              </a:ext>
            </a:extLst>
          </p:cNvPr>
          <p:cNvSpPr/>
          <p:nvPr/>
        </p:nvSpPr>
        <p:spPr>
          <a:xfrm>
            <a:off x="838200" y="2190750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1. Discovery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8F64BA-921D-7E57-9C69-B635C6AC3CA7}"/>
              </a:ext>
            </a:extLst>
          </p:cNvPr>
          <p:cNvSpPr/>
          <p:nvPr/>
        </p:nvSpPr>
        <p:spPr>
          <a:xfrm>
            <a:off x="838199" y="3039979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2. Offer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0CB6C-0E1A-6B4A-2746-8262B2162BED}"/>
              </a:ext>
            </a:extLst>
          </p:cNvPr>
          <p:cNvSpPr/>
          <p:nvPr/>
        </p:nvSpPr>
        <p:spPr>
          <a:xfrm>
            <a:off x="838198" y="3889208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3. Request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CC43DD-BFAC-AD92-A5BB-82427C7B9305}"/>
              </a:ext>
            </a:extLst>
          </p:cNvPr>
          <p:cNvSpPr/>
          <p:nvPr/>
        </p:nvSpPr>
        <p:spPr>
          <a:xfrm>
            <a:off x="838197" y="4738437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4. Ack</a:t>
            </a:r>
          </a:p>
        </p:txBody>
      </p:sp>
    </p:spTree>
    <p:extLst>
      <p:ext uri="{BB962C8B-B14F-4D97-AF65-F5344CB8AC3E}">
        <p14:creationId xmlns:p14="http://schemas.microsoft.com/office/powerpoint/2010/main" val="14042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DHCP (VI)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3400425" y="2190749"/>
            <a:ext cx="8791575" cy="446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Server-</a:t>
            </a:r>
            <a:r>
              <a:rPr lang="en-US" sz="2800" dirty="0" err="1"/>
              <a:t>ul</a:t>
            </a:r>
            <a:r>
              <a:rPr lang="en-US" sz="2800" dirty="0"/>
              <a:t> </a:t>
            </a:r>
            <a:r>
              <a:rPr lang="en-US" sz="2800" dirty="0" err="1"/>
              <a:t>îi</a:t>
            </a:r>
            <a:r>
              <a:rPr lang="en-US" sz="2800" dirty="0"/>
              <a:t> </a:t>
            </a:r>
            <a:r>
              <a:rPr lang="en-US" sz="2800" dirty="0" err="1"/>
              <a:t>transmite</a:t>
            </a:r>
            <a:r>
              <a:rPr lang="en-US" sz="2800" dirty="0"/>
              <a:t> </a:t>
            </a:r>
            <a:r>
              <a:rPr lang="en-US" sz="2800" dirty="0" err="1"/>
              <a:t>clientului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procesul</a:t>
            </a:r>
            <a:r>
              <a:rPr lang="en-US" sz="2800" dirty="0"/>
              <a:t> s-a </a:t>
            </a:r>
            <a:r>
              <a:rPr lang="en-US" sz="2800" dirty="0" err="1"/>
              <a:t>încheiat</a:t>
            </a:r>
            <a:r>
              <a:rPr lang="en-US" sz="2800" dirty="0"/>
              <a:t> </a:t>
            </a:r>
            <a:r>
              <a:rPr lang="en-US" sz="2800" dirty="0" err="1"/>
              <a:t>şi</a:t>
            </a:r>
            <a:r>
              <a:rPr lang="en-US" sz="2800" dirty="0"/>
              <a:t> </a:t>
            </a:r>
            <a:r>
              <a:rPr lang="en-US" sz="2800" dirty="0" err="1"/>
              <a:t>adresa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-a </a:t>
            </a:r>
            <a:r>
              <a:rPr lang="en-US" sz="2800" dirty="0" err="1"/>
              <a:t>fost</a:t>
            </a:r>
            <a:r>
              <a:rPr lang="en-US" sz="2800" dirty="0"/>
              <a:t> </a:t>
            </a:r>
            <a:r>
              <a:rPr lang="en-US" sz="2800" dirty="0" err="1"/>
              <a:t>atribuită</a:t>
            </a:r>
            <a:r>
              <a:rPr lang="en-US" sz="2800" dirty="0"/>
              <a:t> pe </a:t>
            </a:r>
            <a:r>
              <a:rPr lang="en-US" sz="2800" dirty="0" err="1"/>
              <a:t>durata</a:t>
            </a:r>
            <a:r>
              <a:rPr lang="en-US" sz="2800" dirty="0"/>
              <a:t> lease-</a:t>
            </a:r>
            <a:r>
              <a:rPr lang="en-US" sz="2800" dirty="0" err="1"/>
              <a:t>ului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Dacă</a:t>
            </a:r>
            <a:r>
              <a:rPr lang="en-US" sz="2800" dirty="0"/>
              <a:t> lease-</a:t>
            </a:r>
            <a:r>
              <a:rPr lang="en-US" sz="2800" dirty="0" err="1"/>
              <a:t>ul</a:t>
            </a:r>
            <a:r>
              <a:rPr lang="en-US" sz="2800" dirty="0"/>
              <a:t> se </a:t>
            </a:r>
            <a:r>
              <a:rPr lang="en-US" sz="2800" dirty="0" err="1"/>
              <a:t>apropie</a:t>
            </a:r>
            <a:r>
              <a:rPr lang="en-US" sz="2800" dirty="0"/>
              <a:t> de </a:t>
            </a:r>
            <a:r>
              <a:rPr lang="en-US" sz="2800" dirty="0" err="1"/>
              <a:t>expirare</a:t>
            </a:r>
            <a:r>
              <a:rPr lang="en-US" sz="2800" dirty="0"/>
              <a:t>, </a:t>
            </a:r>
            <a:r>
              <a:rPr lang="en-US" sz="2800" dirty="0" err="1"/>
              <a:t>clientul</a:t>
            </a:r>
            <a:r>
              <a:rPr lang="en-US" sz="2800" dirty="0"/>
              <a:t> poate cere o </a:t>
            </a:r>
            <a:r>
              <a:rPr lang="en-US" sz="2800" dirty="0" err="1"/>
              <a:t>prelungire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Există</a:t>
            </a:r>
            <a:r>
              <a:rPr lang="en-US" sz="2800" dirty="0"/>
              <a:t> </a:t>
            </a:r>
            <a:r>
              <a:rPr lang="en-US" sz="2800" dirty="0" err="1"/>
              <a:t>posibilitatea</a:t>
            </a:r>
            <a:r>
              <a:rPr lang="en-US" sz="2800" dirty="0"/>
              <a:t> ca la </a:t>
            </a:r>
            <a:r>
              <a:rPr lang="en-US" sz="2800" dirty="0" err="1"/>
              <a:t>expirare</a:t>
            </a:r>
            <a:r>
              <a:rPr lang="en-US" sz="2800" dirty="0"/>
              <a:t> </a:t>
            </a:r>
            <a:r>
              <a:rPr lang="en-US" sz="2800" dirty="0" err="1"/>
              <a:t>clientul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ceară</a:t>
            </a:r>
            <a:r>
              <a:rPr lang="en-US" sz="2800" dirty="0"/>
              <a:t> </a:t>
            </a:r>
            <a:r>
              <a:rPr lang="en-US" sz="2800" dirty="0" err="1"/>
              <a:t>adresa</a:t>
            </a:r>
            <a:r>
              <a:rPr lang="en-US" sz="2800" dirty="0"/>
              <a:t> pe care a </a:t>
            </a:r>
            <a:r>
              <a:rPr lang="en-US" sz="2800" dirty="0" err="1"/>
              <a:t>avut</a:t>
            </a:r>
            <a:r>
              <a:rPr lang="en-US" sz="2800" dirty="0"/>
              <a:t>-o </a:t>
            </a:r>
            <a:r>
              <a:rPr lang="en-US" sz="2800" dirty="0" err="1"/>
              <a:t>înainte</a:t>
            </a:r>
            <a:r>
              <a:rPr lang="en-US" sz="2800" dirty="0"/>
              <a:t>;</a:t>
            </a:r>
          </a:p>
          <a:p>
            <a:pPr lvl="1"/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utilă</a:t>
            </a:r>
            <a:r>
              <a:rPr lang="en-US" sz="2600" dirty="0"/>
              <a:t> </a:t>
            </a:r>
            <a:r>
              <a:rPr lang="en-US" sz="2600" dirty="0" err="1"/>
              <a:t>păstrarea</a:t>
            </a:r>
            <a:r>
              <a:rPr lang="en-US" sz="2600" dirty="0"/>
              <a:t> </a:t>
            </a:r>
            <a:r>
              <a:rPr lang="en-US" sz="2600" dirty="0" err="1"/>
              <a:t>adresei</a:t>
            </a:r>
            <a:r>
              <a:rPr lang="en-US" sz="2600" dirty="0"/>
              <a:t>?</a:t>
            </a:r>
          </a:p>
          <a:p>
            <a:r>
              <a:rPr lang="en-US" sz="2800" dirty="0" err="1"/>
              <a:t>În</a:t>
            </a:r>
            <a:r>
              <a:rPr lang="en-US" sz="2800" dirty="0"/>
              <a:t> Ack pot fi </a:t>
            </a:r>
            <a:r>
              <a:rPr lang="en-US" sz="2800" dirty="0" err="1"/>
              <a:t>trimise</a:t>
            </a:r>
            <a:r>
              <a:rPr lang="en-US" sz="2800" dirty="0"/>
              <a:t> </a:t>
            </a:r>
            <a:r>
              <a:rPr lang="en-US" sz="2800" dirty="0" err="1"/>
              <a:t>şi</a:t>
            </a:r>
            <a:r>
              <a:rPr lang="en-US" sz="2800" dirty="0"/>
              <a:t> </a:t>
            </a:r>
            <a:r>
              <a:rPr lang="en-US" sz="2800" dirty="0" err="1"/>
              <a:t>alte</a:t>
            </a:r>
            <a:r>
              <a:rPr lang="en-US" sz="2800" dirty="0"/>
              <a:t> </a:t>
            </a:r>
            <a:r>
              <a:rPr lang="en-US" sz="2800" dirty="0" err="1"/>
              <a:t>informaţii</a:t>
            </a:r>
            <a:r>
              <a:rPr lang="en-US" sz="2800" dirty="0"/>
              <a:t> </a:t>
            </a:r>
            <a:r>
              <a:rPr lang="en-US" sz="2800" dirty="0" err="1"/>
              <a:t>cerute</a:t>
            </a:r>
            <a:r>
              <a:rPr lang="en-US" sz="2800" dirty="0"/>
              <a:t> de client:</a:t>
            </a:r>
          </a:p>
          <a:p>
            <a:pPr lvl="1"/>
            <a:r>
              <a:rPr lang="en-US" sz="2600" dirty="0"/>
              <a:t>Default gateway;</a:t>
            </a:r>
          </a:p>
          <a:p>
            <a:pPr lvl="1"/>
            <a:r>
              <a:rPr lang="en-US" sz="2600" dirty="0"/>
              <a:t>Server-e DNS.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F3BEA9-9119-71BD-22BC-B97CB49FFEB5}"/>
              </a:ext>
            </a:extLst>
          </p:cNvPr>
          <p:cNvSpPr/>
          <p:nvPr/>
        </p:nvSpPr>
        <p:spPr>
          <a:xfrm>
            <a:off x="838200" y="2190750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1. Discovery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8F64BA-921D-7E57-9C69-B635C6AC3CA7}"/>
              </a:ext>
            </a:extLst>
          </p:cNvPr>
          <p:cNvSpPr/>
          <p:nvPr/>
        </p:nvSpPr>
        <p:spPr>
          <a:xfrm>
            <a:off x="838199" y="3039979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2. Offer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0CB6C-0E1A-6B4A-2746-8262B2162BED}"/>
              </a:ext>
            </a:extLst>
          </p:cNvPr>
          <p:cNvSpPr/>
          <p:nvPr/>
        </p:nvSpPr>
        <p:spPr>
          <a:xfrm>
            <a:off x="838198" y="3889208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3. Request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CC43DD-BFAC-AD92-A5BB-82427C7B9305}"/>
              </a:ext>
            </a:extLst>
          </p:cNvPr>
          <p:cNvSpPr/>
          <p:nvPr/>
        </p:nvSpPr>
        <p:spPr>
          <a:xfrm>
            <a:off x="838197" y="4738437"/>
            <a:ext cx="2333625" cy="6667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4. Ack</a:t>
            </a:r>
          </a:p>
        </p:txBody>
      </p:sp>
    </p:spTree>
    <p:extLst>
      <p:ext uri="{BB962C8B-B14F-4D97-AF65-F5344CB8AC3E}">
        <p14:creationId xmlns:p14="http://schemas.microsoft.com/office/powerpoint/2010/main" val="10765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DHCP Relay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753301"/>
            <a:ext cx="12192000" cy="4904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Există</a:t>
            </a:r>
            <a:r>
              <a:rPr lang="en-US" sz="2800" dirty="0"/>
              <a:t> </a:t>
            </a:r>
            <a:r>
              <a:rPr lang="en-US" sz="2800" dirty="0" err="1"/>
              <a:t>situatii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care </a:t>
            </a:r>
            <a:r>
              <a:rPr lang="en-US" sz="2800" dirty="0" err="1"/>
              <a:t>serverul</a:t>
            </a:r>
            <a:r>
              <a:rPr lang="en-US" sz="2800" dirty="0"/>
              <a:t> DHCP nu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reţeaua</a:t>
            </a:r>
            <a:r>
              <a:rPr lang="en-US" sz="2800" dirty="0"/>
              <a:t> </a:t>
            </a:r>
            <a:r>
              <a:rPr lang="en-US" sz="2800" dirty="0" err="1"/>
              <a:t>locală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Deoarece</a:t>
            </a:r>
            <a:r>
              <a:rPr lang="en-US" sz="2800" dirty="0"/>
              <a:t> </a:t>
            </a:r>
            <a:r>
              <a:rPr lang="en-US" sz="2800" dirty="0" err="1"/>
              <a:t>mesajul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un broadcast </a:t>
            </a:r>
            <a:r>
              <a:rPr lang="en-US" sz="2800" dirty="0" err="1"/>
              <a:t>către</a:t>
            </a:r>
            <a:r>
              <a:rPr lang="en-US" sz="2800" dirty="0"/>
              <a:t> 255.255.255.255, </a:t>
            </a:r>
            <a:r>
              <a:rPr lang="en-US" sz="2800" dirty="0" err="1"/>
              <a:t>acesta</a:t>
            </a:r>
            <a:r>
              <a:rPr lang="en-US" sz="2800" dirty="0"/>
              <a:t> nu poate fi </a:t>
            </a:r>
            <a:r>
              <a:rPr lang="en-US" sz="2800" dirty="0" err="1"/>
              <a:t>transmis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alte</a:t>
            </a:r>
            <a:r>
              <a:rPr lang="en-US" sz="2800" dirty="0"/>
              <a:t> </a:t>
            </a:r>
            <a:r>
              <a:rPr lang="en-US" sz="2800" dirty="0" err="1"/>
              <a:t>reţele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Redirectarea</a:t>
            </a:r>
            <a:r>
              <a:rPr lang="en-US" sz="2800" dirty="0"/>
              <a:t> </a:t>
            </a:r>
            <a:r>
              <a:rPr lang="en-US" sz="2800" dirty="0" err="1"/>
              <a:t>unei</a:t>
            </a:r>
            <a:r>
              <a:rPr lang="en-US" sz="2800" dirty="0"/>
              <a:t> </a:t>
            </a:r>
            <a:r>
              <a:rPr lang="en-US" sz="2800" dirty="0" err="1"/>
              <a:t>cereri</a:t>
            </a:r>
            <a:r>
              <a:rPr lang="en-US" sz="2800" dirty="0"/>
              <a:t> DHCP se poate face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configurarea</a:t>
            </a:r>
            <a:r>
              <a:rPr lang="en-US" sz="2800" dirty="0"/>
              <a:t> DHCP Relay pe </a:t>
            </a:r>
            <a:r>
              <a:rPr lang="en-US" sz="2800" dirty="0" err="1"/>
              <a:t>ruterul</a:t>
            </a:r>
            <a:r>
              <a:rPr lang="en-US" sz="2800" dirty="0"/>
              <a:t> din </a:t>
            </a:r>
            <a:r>
              <a:rPr lang="en-US" sz="2800" dirty="0" err="1"/>
              <a:t>reţeaua</a:t>
            </a:r>
            <a:r>
              <a:rPr lang="en-US" sz="2800" dirty="0"/>
              <a:t> </a:t>
            </a:r>
            <a:r>
              <a:rPr lang="en-US" sz="2800" dirty="0" err="1"/>
              <a:t>locală</a:t>
            </a:r>
            <a:r>
              <a:rPr lang="en-US" sz="2800" dirty="0"/>
              <a:t>;</a:t>
            </a:r>
          </a:p>
          <a:p>
            <a:r>
              <a:rPr lang="en-US" sz="2800" dirty="0" err="1"/>
              <a:t>Cererea</a:t>
            </a:r>
            <a:r>
              <a:rPr lang="en-US" sz="2800" dirty="0"/>
              <a:t> DHCP </a:t>
            </a:r>
            <a:r>
              <a:rPr lang="en-US" sz="2800" dirty="0" err="1"/>
              <a:t>va</a:t>
            </a:r>
            <a:r>
              <a:rPr lang="en-US" sz="2800" dirty="0"/>
              <a:t> fi</a:t>
            </a:r>
            <a:br>
              <a:rPr lang="en-US" sz="2800" dirty="0"/>
            </a:br>
            <a:r>
              <a:rPr lang="en-US" sz="2800" dirty="0" err="1"/>
              <a:t>redirectată</a:t>
            </a:r>
            <a:r>
              <a:rPr lang="en-US" sz="2800" dirty="0"/>
              <a:t> </a:t>
            </a:r>
            <a:r>
              <a:rPr lang="en-US" sz="2800" dirty="0" err="1"/>
              <a:t>către</a:t>
            </a:r>
            <a:r>
              <a:rPr lang="en-US" sz="2800" dirty="0"/>
              <a:t> IP-</a:t>
            </a:r>
            <a:r>
              <a:rPr lang="en-US" sz="2800" dirty="0" err="1"/>
              <a:t>ul</a:t>
            </a:r>
            <a:br>
              <a:rPr lang="en-US" sz="2800" dirty="0"/>
            </a:br>
            <a:r>
              <a:rPr lang="en-US" sz="2800" dirty="0"/>
              <a:t>server-</a:t>
            </a:r>
            <a:r>
              <a:rPr lang="en-US" sz="2800" dirty="0" err="1"/>
              <a:t>ului</a:t>
            </a:r>
            <a:r>
              <a:rPr lang="en-US" sz="2800" dirty="0"/>
              <a:t> de DHCP</a:t>
            </a:r>
            <a:br>
              <a:rPr lang="en-US" sz="2800" dirty="0"/>
            </a:br>
            <a:r>
              <a:rPr lang="en-US" sz="2800" dirty="0"/>
              <a:t>din </a:t>
            </a:r>
            <a:r>
              <a:rPr lang="en-US" sz="2800" dirty="0" err="1"/>
              <a:t>altă</a:t>
            </a:r>
            <a:r>
              <a:rPr lang="en-US" sz="2800" dirty="0"/>
              <a:t> </a:t>
            </a:r>
            <a:r>
              <a:rPr lang="en-US" sz="2800" dirty="0" err="1"/>
              <a:t>reţea</a:t>
            </a:r>
            <a:r>
              <a:rPr lang="en-US" sz="2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A90FD-5C30-8017-AFF7-71DDA406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3966470"/>
            <a:ext cx="8162925" cy="28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SNMP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-1" y="1753301"/>
            <a:ext cx="6638926" cy="4904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Protocol de </a:t>
            </a:r>
            <a:r>
              <a:rPr lang="en-US" sz="2400" dirty="0" err="1"/>
              <a:t>nivelul</a:t>
            </a:r>
            <a:r>
              <a:rPr lang="en-US" sz="2400" dirty="0"/>
              <a:t> 7: </a:t>
            </a:r>
            <a:r>
              <a:rPr lang="en-US" sz="2400" b="1" dirty="0"/>
              <a:t>Simple Network Management Protocol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3 </a:t>
            </a:r>
            <a:r>
              <a:rPr lang="en-US" sz="2400" dirty="0" err="1"/>
              <a:t>entităţi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SNMP Manager:</a:t>
            </a:r>
          </a:p>
          <a:p>
            <a:pPr lvl="2"/>
            <a:r>
              <a:rPr lang="en-US" sz="2000" dirty="0"/>
              <a:t>Poate fi un </a:t>
            </a:r>
            <a:r>
              <a:rPr lang="en-US" sz="2000" dirty="0" err="1"/>
              <a:t>ruter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alte</a:t>
            </a:r>
            <a:r>
              <a:rPr lang="en-US" sz="2000" dirty="0"/>
              <a:t> </a:t>
            </a:r>
            <a:r>
              <a:rPr lang="en-US" sz="2000" dirty="0" err="1"/>
              <a:t>echipament</a:t>
            </a:r>
            <a:r>
              <a:rPr lang="en-US" sz="2000" dirty="0"/>
              <a:t> de </a:t>
            </a:r>
            <a:r>
              <a:rPr lang="en-US" sz="2000" dirty="0" err="1"/>
              <a:t>monitorizare</a:t>
            </a:r>
            <a:r>
              <a:rPr lang="en-US" sz="2000" dirty="0"/>
              <a:t> (PC cu soft specific);</a:t>
            </a:r>
          </a:p>
          <a:p>
            <a:pPr lvl="2"/>
            <a:r>
              <a:rPr lang="en-US" sz="2000" dirty="0" err="1"/>
              <a:t>Managerul</a:t>
            </a:r>
            <a:r>
              <a:rPr lang="en-US" sz="2000" dirty="0"/>
              <a:t> </a:t>
            </a:r>
            <a:r>
              <a:rPr lang="en-US" sz="2000" dirty="0" err="1"/>
              <a:t>interacţionează</a:t>
            </a:r>
            <a:r>
              <a:rPr lang="en-US" sz="2000" dirty="0"/>
              <a:t> cu </a:t>
            </a:r>
            <a:r>
              <a:rPr lang="en-US" sz="2000" dirty="0" err="1"/>
              <a:t>agenţii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mesaje</a:t>
            </a:r>
            <a:r>
              <a:rPr lang="en-US" sz="2000" dirty="0"/>
              <a:t> SNMP.</a:t>
            </a:r>
          </a:p>
          <a:p>
            <a:pPr lvl="1"/>
            <a:r>
              <a:rPr lang="en-US" sz="2200" dirty="0"/>
              <a:t>SNMP Agent:</a:t>
            </a:r>
          </a:p>
          <a:p>
            <a:pPr lvl="2"/>
            <a:r>
              <a:rPr lang="en-US" sz="2000" dirty="0" err="1"/>
              <a:t>Echipamentele</a:t>
            </a:r>
            <a:r>
              <a:rPr lang="en-US" sz="2000" dirty="0"/>
              <a:t> de </a:t>
            </a:r>
            <a:r>
              <a:rPr lang="en-US" sz="2000" dirty="0" err="1"/>
              <a:t>reţea</a:t>
            </a:r>
            <a:r>
              <a:rPr lang="en-US" sz="2000" dirty="0"/>
              <a:t> </a:t>
            </a:r>
            <a:r>
              <a:rPr lang="en-US" sz="2000" dirty="0" err="1"/>
              <a:t>monitorizate</a:t>
            </a:r>
            <a:r>
              <a:rPr lang="en-US" sz="2000" dirty="0"/>
              <a:t> </a:t>
            </a:r>
            <a:r>
              <a:rPr lang="en-US" sz="2000" dirty="0" err="1"/>
              <a:t>sânt</a:t>
            </a:r>
            <a:r>
              <a:rPr lang="en-US" sz="2000" dirty="0"/>
              <a:t> </a:t>
            </a:r>
            <a:r>
              <a:rPr lang="en-US" sz="2000" dirty="0" err="1"/>
              <a:t>agenţi</a:t>
            </a:r>
            <a:r>
              <a:rPr lang="en-US" sz="2000" dirty="0"/>
              <a:t>: </a:t>
            </a:r>
            <a:r>
              <a:rPr lang="en-US" sz="2000" dirty="0" err="1"/>
              <a:t>rutere</a:t>
            </a:r>
            <a:r>
              <a:rPr lang="en-US" sz="2000" dirty="0"/>
              <a:t>, switch-</a:t>
            </a:r>
            <a:r>
              <a:rPr lang="en-US" sz="2000" dirty="0" err="1"/>
              <a:t>uri</a:t>
            </a:r>
            <a:r>
              <a:rPr lang="en-US" sz="2000" dirty="0"/>
              <a:t>, etc.</a:t>
            </a:r>
          </a:p>
          <a:p>
            <a:pPr lvl="1"/>
            <a:r>
              <a:rPr lang="en-US" sz="2200" dirty="0"/>
              <a:t>Management Information Base (MIB):</a:t>
            </a:r>
          </a:p>
          <a:p>
            <a:pPr lvl="2"/>
            <a:r>
              <a:rPr lang="en-US" sz="2000" dirty="0" err="1"/>
              <a:t>Agenţii</a:t>
            </a:r>
            <a:r>
              <a:rPr lang="en-US" sz="2000" dirty="0"/>
              <a:t> </a:t>
            </a:r>
            <a:r>
              <a:rPr lang="en-US" sz="2000" dirty="0" err="1"/>
              <a:t>conţin</a:t>
            </a:r>
            <a:r>
              <a:rPr lang="en-US" sz="2000" dirty="0"/>
              <a:t> </a:t>
            </a:r>
            <a:r>
              <a:rPr lang="en-US" sz="2000" dirty="0" err="1"/>
              <a:t>variabile</a:t>
            </a:r>
            <a:r>
              <a:rPr lang="en-US" sz="2000" dirty="0"/>
              <a:t> MIB;</a:t>
            </a:r>
          </a:p>
          <a:p>
            <a:pPr lvl="2"/>
            <a:r>
              <a:rPr lang="en-US" sz="2000" dirty="0" err="1"/>
              <a:t>Managerul</a:t>
            </a:r>
            <a:r>
              <a:rPr lang="en-US" sz="2000" dirty="0"/>
              <a:t> poate </a:t>
            </a:r>
            <a:r>
              <a:rPr lang="en-US" sz="2000" dirty="0" err="1"/>
              <a:t>interoga</a:t>
            </a:r>
            <a:r>
              <a:rPr lang="en-US" sz="2000" dirty="0"/>
              <a:t> </a:t>
            </a:r>
            <a:r>
              <a:rPr lang="en-US" sz="2000" dirty="0" err="1"/>
              <a:t>valorile</a:t>
            </a:r>
            <a:r>
              <a:rPr lang="en-US" sz="2000" dirty="0"/>
              <a:t> </a:t>
            </a:r>
            <a:r>
              <a:rPr lang="en-US" sz="2000" dirty="0" err="1"/>
              <a:t>variabilelor</a:t>
            </a:r>
            <a:r>
              <a:rPr lang="en-US" sz="2000" dirty="0"/>
              <a:t>, </a:t>
            </a:r>
            <a:r>
              <a:rPr lang="en-US" sz="2000" dirty="0" err="1"/>
              <a:t>sau</a:t>
            </a:r>
            <a:r>
              <a:rPr lang="en-US" sz="2000" dirty="0"/>
              <a:t> le poate </a:t>
            </a:r>
            <a:r>
              <a:rPr lang="en-US" sz="2000" dirty="0" err="1"/>
              <a:t>schimba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  <p:pic>
        <p:nvPicPr>
          <p:cNvPr id="3" name="Screenshot 2020-12-07 at 21.19.35.png" descr="Screenshot 2020-12-07 at 21.19.35.png">
            <a:extLst>
              <a:ext uri="{FF2B5EF4-FFF2-40B4-BE49-F238E27FC236}">
                <a16:creationId xmlns:a16="http://schemas.microsoft.com/office/drawing/2014/main" id="{EE58F6A6-0E00-BFD7-B7BF-55BC2E6E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22" y="2438399"/>
            <a:ext cx="5551977" cy="32289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85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Interacțiuni</a:t>
            </a:r>
            <a:r>
              <a:rPr lang="en-US" dirty="0"/>
              <a:t> SNMP</a:t>
            </a:r>
          </a:p>
        </p:txBody>
      </p:sp>
      <p:pic>
        <p:nvPicPr>
          <p:cNvPr id="4" name="Screenshot 2020-12-07 at 21.22.10.png" descr="Screenshot 2020-12-07 at 21.22.10.png">
            <a:extLst>
              <a:ext uri="{FF2B5EF4-FFF2-40B4-BE49-F238E27FC236}">
                <a16:creationId xmlns:a16="http://schemas.microsoft.com/office/drawing/2014/main" id="{A8D22EF0-F8C2-5F81-2663-021CDA50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950457"/>
            <a:ext cx="8848725" cy="47993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05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Modelul</a:t>
            </a:r>
            <a:r>
              <a:rPr lang="en-US" dirty="0"/>
              <a:t> SNMP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-2" y="1753301"/>
            <a:ext cx="12192001" cy="4904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Management Information Base (MIB):</a:t>
            </a:r>
          </a:p>
          <a:p>
            <a:pPr lvl="1"/>
            <a:r>
              <a:rPr lang="en-US" sz="2000" dirty="0"/>
              <a:t>O </a:t>
            </a:r>
            <a:r>
              <a:rPr lang="en-US" sz="2000" dirty="0" err="1"/>
              <a:t>structură</a:t>
            </a:r>
            <a:r>
              <a:rPr lang="en-US" sz="2000" dirty="0"/>
              <a:t> de date cu </a:t>
            </a:r>
            <a:r>
              <a:rPr lang="en-US" sz="2000" dirty="0" err="1"/>
              <a:t>scopul</a:t>
            </a:r>
            <a:r>
              <a:rPr lang="en-US" sz="2000" dirty="0"/>
              <a:t> de a </a:t>
            </a:r>
            <a:r>
              <a:rPr lang="en-US" sz="2000" dirty="0" err="1"/>
              <a:t>stoca</a:t>
            </a:r>
            <a:r>
              <a:rPr lang="en-US" sz="2000" dirty="0"/>
              <a:t> </a:t>
            </a:r>
            <a:r>
              <a:rPr lang="en-US" sz="2000" dirty="0" err="1"/>
              <a:t>variabilele</a:t>
            </a:r>
            <a:r>
              <a:rPr lang="en-US" sz="2000" dirty="0"/>
              <a:t> </a:t>
            </a:r>
            <a:r>
              <a:rPr lang="en-US" sz="2000" dirty="0" err="1"/>
              <a:t>accesibile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SNMP, </a:t>
            </a:r>
            <a:r>
              <a:rPr lang="en-US" sz="2000" dirty="0" err="1"/>
              <a:t>numite</a:t>
            </a:r>
            <a:r>
              <a:rPr lang="en-US" sz="2000" dirty="0"/>
              <a:t> </a:t>
            </a:r>
            <a:r>
              <a:rPr lang="en-US" sz="2000" dirty="0" err="1"/>
              <a:t>obiecte</a:t>
            </a:r>
            <a:r>
              <a:rPr lang="en-US" sz="2000" dirty="0"/>
              <a:t>;</a:t>
            </a:r>
          </a:p>
          <a:p>
            <a:pPr lvl="1"/>
            <a:r>
              <a:rPr lang="en-US" sz="2000" dirty="0"/>
              <a:t>Un MIB </a:t>
            </a:r>
            <a:r>
              <a:rPr lang="en-US" sz="2000" dirty="0" err="1"/>
              <a:t>specifică</a:t>
            </a:r>
            <a:r>
              <a:rPr lang="en-US" sz="2000" dirty="0"/>
              <a:t> "</a:t>
            </a:r>
            <a:r>
              <a:rPr lang="en-US" sz="2000" dirty="0" err="1"/>
              <a:t>obiectele</a:t>
            </a:r>
            <a:r>
              <a:rPr lang="en-US" sz="2000" dirty="0"/>
              <a:t>" cu care </a:t>
            </a:r>
            <a:r>
              <a:rPr lang="en-US" sz="2000" dirty="0" err="1"/>
              <a:t>managerul</a:t>
            </a:r>
            <a:r>
              <a:rPr lang="en-US" sz="2000" dirty="0"/>
              <a:t> </a:t>
            </a:r>
            <a:r>
              <a:rPr lang="en-US" sz="2000" dirty="0" err="1"/>
              <a:t>interacţionează</a:t>
            </a:r>
            <a:r>
              <a:rPr lang="en-US" sz="2000" dirty="0"/>
              <a:t>;</a:t>
            </a:r>
          </a:p>
          <a:p>
            <a:pPr lvl="1"/>
            <a:r>
              <a:rPr lang="en-US" sz="2000" dirty="0"/>
              <a:t>MIB </a:t>
            </a:r>
            <a:r>
              <a:rPr lang="en-US" sz="2000" dirty="0" err="1"/>
              <a:t>este</a:t>
            </a:r>
            <a:r>
              <a:rPr lang="en-US" sz="2000" dirty="0"/>
              <a:t> un </a:t>
            </a:r>
            <a:r>
              <a:rPr lang="en-US" sz="2000" dirty="0" err="1"/>
              <a:t>fişier</a:t>
            </a:r>
            <a:r>
              <a:rPr lang="en-US" sz="2000" dirty="0"/>
              <a:t> text, care </a:t>
            </a:r>
            <a:r>
              <a:rPr lang="en-US" sz="2000" dirty="0" err="1"/>
              <a:t>descrie</a:t>
            </a:r>
            <a:r>
              <a:rPr lang="en-US" sz="2000" dirty="0"/>
              <a:t> </a:t>
            </a:r>
            <a:r>
              <a:rPr lang="en-US" sz="2000" dirty="0" err="1"/>
              <a:t>obiectele</a:t>
            </a:r>
            <a:r>
              <a:rPr lang="en-US" sz="2000" dirty="0"/>
              <a:t> </a:t>
            </a:r>
            <a:r>
              <a:rPr lang="en-US" sz="2000" dirty="0" err="1"/>
              <a:t>folosind</a:t>
            </a:r>
            <a:r>
              <a:rPr lang="en-US" sz="2000" dirty="0"/>
              <a:t> </a:t>
            </a:r>
            <a:r>
              <a:rPr lang="en-US" sz="2000" dirty="0" err="1"/>
              <a:t>sintaxa</a:t>
            </a:r>
            <a:r>
              <a:rPr lang="en-US" sz="2000" dirty="0"/>
              <a:t> ASN.1 (Abstract Syntax Notation nr. 1);</a:t>
            </a:r>
          </a:p>
          <a:p>
            <a:pPr lvl="1"/>
            <a:r>
              <a:rPr lang="en-US" sz="2000" dirty="0"/>
              <a:t>Este </a:t>
            </a:r>
            <a:r>
              <a:rPr lang="en-US" sz="2000" dirty="0" err="1"/>
              <a:t>structurat</a:t>
            </a:r>
            <a:r>
              <a:rPr lang="en-US" sz="2000" dirty="0"/>
              <a:t> arborescent, </a:t>
            </a:r>
            <a:r>
              <a:rPr lang="en-US" sz="2000" dirty="0" err="1"/>
              <a:t>asemenea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de </a:t>
            </a:r>
            <a:r>
              <a:rPr lang="en-US" sz="2000" dirty="0" err="1"/>
              <a:t>fişiere</a:t>
            </a:r>
            <a:r>
              <a:rPr lang="en-US" sz="2000" dirty="0"/>
              <a:t>;</a:t>
            </a:r>
          </a:p>
          <a:p>
            <a:pPr lvl="1"/>
            <a:r>
              <a:rPr lang="en-US" sz="2000" dirty="0"/>
              <a:t>ASN.1 </a:t>
            </a:r>
            <a:r>
              <a:rPr lang="en-US" sz="2000" dirty="0" err="1"/>
              <a:t>este</a:t>
            </a:r>
            <a:r>
              <a:rPr lang="en-US" sz="2000" dirty="0"/>
              <a:t> un </a:t>
            </a:r>
            <a:r>
              <a:rPr lang="en-US" sz="2000" dirty="0" err="1"/>
              <a:t>limbaj</a:t>
            </a:r>
            <a:r>
              <a:rPr lang="en-US" sz="2000" dirty="0"/>
              <a:t> de </a:t>
            </a:r>
            <a:r>
              <a:rPr lang="en-US" sz="2000" dirty="0" err="1"/>
              <a:t>descriere</a:t>
            </a:r>
            <a:r>
              <a:rPr lang="en-US" sz="2000" dirty="0"/>
              <a:t> </a:t>
            </a:r>
            <a:r>
              <a:rPr lang="en-US" sz="2000" dirty="0" err="1"/>
              <a:t>formală</a:t>
            </a:r>
            <a:r>
              <a:rPr lang="en-US" sz="2000" dirty="0"/>
              <a:t>.</a:t>
            </a:r>
          </a:p>
          <a:p>
            <a:r>
              <a:rPr lang="en-US" sz="2200" dirty="0" err="1"/>
              <a:t>Obiect</a:t>
            </a:r>
            <a:r>
              <a:rPr lang="en-US" sz="2200" dirty="0"/>
              <a:t> SNMP:</a:t>
            </a:r>
          </a:p>
          <a:p>
            <a:pPr lvl="1"/>
            <a:r>
              <a:rPr lang="en-US" sz="2000" dirty="0"/>
              <a:t>Un </a:t>
            </a:r>
            <a:r>
              <a:rPr lang="en-US" sz="2000" dirty="0" err="1"/>
              <a:t>obiect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reprezentat</a:t>
            </a:r>
            <a:r>
              <a:rPr lang="en-US" sz="2000" dirty="0"/>
              <a:t> de un object identifier (OID);</a:t>
            </a:r>
          </a:p>
          <a:p>
            <a:pPr lvl="1"/>
            <a:r>
              <a:rPr lang="en-US" sz="2000" dirty="0"/>
              <a:t>Un OID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specificatr</a:t>
            </a:r>
            <a:r>
              <a:rPr lang="en-US" sz="2000" dirty="0"/>
              <a:t> </a:t>
            </a:r>
            <a:r>
              <a:rPr lang="en-US" sz="2000" dirty="0" err="1"/>
              <a:t>într</a:t>
            </a:r>
            <a:r>
              <a:rPr lang="en-US" sz="2000" dirty="0"/>
              <a:t>-un </a:t>
            </a:r>
            <a:r>
              <a:rPr lang="en-US" sz="2000" dirty="0" err="1"/>
              <a:t>fişier</a:t>
            </a:r>
            <a:r>
              <a:rPr lang="en-US" sz="2000" dirty="0"/>
              <a:t> text de tip MIB;</a:t>
            </a:r>
          </a:p>
          <a:p>
            <a:pPr lvl="1"/>
            <a:r>
              <a:rPr lang="en-US" sz="2000" dirty="0"/>
              <a:t>Un OID e </a:t>
            </a:r>
            <a:r>
              <a:rPr lang="en-US" sz="2000" dirty="0" err="1"/>
              <a:t>reprezentat</a:t>
            </a:r>
            <a:r>
              <a:rPr lang="en-US" sz="2000" dirty="0"/>
              <a:t> de o </a:t>
            </a:r>
            <a:r>
              <a:rPr lang="en-US" sz="2000" dirty="0" err="1"/>
              <a:t>serie</a:t>
            </a:r>
            <a:r>
              <a:rPr lang="en-US" sz="2000" dirty="0"/>
              <a:t> de </a:t>
            </a:r>
            <a:r>
              <a:rPr lang="en-US" sz="2000" dirty="0" err="1"/>
              <a:t>etichete</a:t>
            </a:r>
            <a:r>
              <a:rPr lang="en-US" sz="2000" dirty="0"/>
              <a:t> (</a:t>
            </a:r>
            <a:r>
              <a:rPr lang="en-US" sz="2000" dirty="0" err="1"/>
              <a:t>prescurtate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numere</a:t>
            </a:r>
            <a:r>
              <a:rPr lang="en-US" sz="2000" dirty="0"/>
              <a:t>), </a:t>
            </a:r>
            <a:r>
              <a:rPr lang="en-US" sz="2000" dirty="0" err="1"/>
              <a:t>despărţite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puncta, de </a:t>
            </a:r>
            <a:r>
              <a:rPr lang="en-US" sz="2000" dirty="0" err="1"/>
              <a:t>exemplu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1.3.6.1.2.1.4.6.</a:t>
            </a:r>
          </a:p>
          <a:p>
            <a:pPr lvl="2"/>
            <a:r>
              <a:rPr lang="en-US" sz="1800" dirty="0"/>
              <a:t>iso.org.dod.intemet.mgmt.mib-2.ip.ipForwDatagrams</a:t>
            </a:r>
          </a:p>
          <a:p>
            <a:pPr lvl="1"/>
            <a:r>
              <a:rPr lang="en-US" sz="2000" dirty="0" err="1"/>
              <a:t>Când</a:t>
            </a:r>
            <a:r>
              <a:rPr lang="en-US" sz="2000" dirty="0"/>
              <a:t> un manager cere un </a:t>
            </a:r>
            <a:r>
              <a:rPr lang="en-US" sz="2000" dirty="0" err="1"/>
              <a:t>obiect</a:t>
            </a:r>
            <a:r>
              <a:rPr lang="en-US" sz="2000" dirty="0"/>
              <a:t> de la un agent, </a:t>
            </a:r>
            <a:r>
              <a:rPr lang="en-US" sz="2000" dirty="0" err="1"/>
              <a:t>îi</a:t>
            </a:r>
            <a:r>
              <a:rPr lang="en-US" sz="2000" dirty="0"/>
              <a:t> </a:t>
            </a:r>
            <a:r>
              <a:rPr lang="en-US" sz="2000" dirty="0" err="1"/>
              <a:t>specifică</a:t>
            </a:r>
            <a:r>
              <a:rPr lang="en-US" sz="2000" dirty="0"/>
              <a:t> OID-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acestuia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283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Protocolul</a:t>
            </a:r>
            <a:r>
              <a:rPr lang="en-US" dirty="0"/>
              <a:t> SNMP</a:t>
            </a:r>
          </a:p>
        </p:txBody>
      </p:sp>
      <p:pic>
        <p:nvPicPr>
          <p:cNvPr id="3" name="Screenshot 2020-12-07 at 21.29.49.png" descr="Screenshot 2020-12-07 at 21.29.49.png">
            <a:extLst>
              <a:ext uri="{FF2B5EF4-FFF2-40B4-BE49-F238E27FC236}">
                <a16:creationId xmlns:a16="http://schemas.microsoft.com/office/drawing/2014/main" id="{9CE60028-76AA-27D0-BD5C-2099229F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4" y="1571113"/>
            <a:ext cx="5609321" cy="385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A8010-0236-9CA3-7C26-19907F1CB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221" y="2308169"/>
            <a:ext cx="6467475" cy="37068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2010E8-F26F-4321-254B-CB2F4CD93C07}"/>
              </a:ext>
            </a:extLst>
          </p:cNvPr>
          <p:cNvSpPr txBox="1">
            <a:spLocks/>
          </p:cNvSpPr>
          <p:nvPr/>
        </p:nvSpPr>
        <p:spPr>
          <a:xfrm>
            <a:off x="5951315" y="2009761"/>
            <a:ext cx="5257802" cy="421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SNMPv1 Get / Set: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-1" y="5181601"/>
            <a:ext cx="5571221" cy="1660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UDP/161;</a:t>
            </a:r>
          </a:p>
          <a:p>
            <a:r>
              <a:rPr lang="en-US" sz="2000" dirty="0"/>
              <a:t>UDP/162 pentru trap;</a:t>
            </a:r>
          </a:p>
          <a:p>
            <a:r>
              <a:rPr lang="en-US" sz="2000" dirty="0"/>
              <a:t>Model </a:t>
            </a:r>
            <a:r>
              <a:rPr lang="en-US" sz="2000" dirty="0" err="1"/>
              <a:t>cerere</a:t>
            </a:r>
            <a:r>
              <a:rPr lang="en-US" sz="2000" dirty="0"/>
              <a:t> – </a:t>
            </a:r>
            <a:r>
              <a:rPr lang="en-US" sz="2000" dirty="0" err="1"/>
              <a:t>răspuns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Mesajel</a:t>
            </a:r>
            <a:r>
              <a:rPr lang="en-US" sz="2000" dirty="0"/>
              <a:t> trap sunt </a:t>
            </a:r>
            <a:r>
              <a:rPr lang="en-US" sz="2000" dirty="0" err="1"/>
              <a:t>singurele</a:t>
            </a:r>
            <a:r>
              <a:rPr lang="en-US" sz="2000" dirty="0"/>
              <a:t> </a:t>
            </a:r>
            <a:r>
              <a:rPr lang="en-US" sz="2000" dirty="0" err="1"/>
              <a:t>fără</a:t>
            </a:r>
            <a:r>
              <a:rPr lang="en-US" sz="2000" dirty="0"/>
              <a:t>  </a:t>
            </a:r>
            <a:r>
              <a:rPr lang="en-US" sz="2000" dirty="0" err="1"/>
              <a:t>confirmare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2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Mesaje</a:t>
            </a:r>
            <a:r>
              <a:rPr lang="en-US" dirty="0"/>
              <a:t> SNMP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7F2D02-385C-E114-AF9D-BF5603A9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324108"/>
              </p:ext>
            </p:extLst>
          </p:nvPr>
        </p:nvGraphicFramePr>
        <p:xfrm>
          <a:off x="144462" y="1101541"/>
          <a:ext cx="11903076" cy="562646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301876">
                  <a:extLst>
                    <a:ext uri="{9D8B030D-6E8A-4147-A177-3AD203B41FA5}">
                      <a16:colId xmlns:a16="http://schemas.microsoft.com/office/drawing/2014/main" val="2088088981"/>
                    </a:ext>
                  </a:extLst>
                </a:gridCol>
                <a:gridCol w="9601200">
                  <a:extLst>
                    <a:ext uri="{9D8B030D-6E8A-4147-A177-3AD203B41FA5}">
                      <a16:colId xmlns:a16="http://schemas.microsoft.com/office/drawing/2014/main" val="451576256"/>
                    </a:ext>
                  </a:extLst>
                </a:gridCol>
              </a:tblGrid>
              <a:tr h="40185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Descriere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40136"/>
                  </a:ext>
                </a:extLst>
              </a:tr>
              <a:tr h="401859">
                <a:tc>
                  <a:txBody>
                    <a:bodyPr/>
                    <a:lstStyle/>
                    <a:p>
                      <a:r>
                        <a:rPr lang="en-US" sz="2000" dirty="0"/>
                        <a:t>Get-Request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b="0" dirty="0"/>
                        <a:t>Cere valoarea unuia sau mai multor OID.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9987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r>
                        <a:rPr lang="en-US" sz="2000" dirty="0"/>
                        <a:t>Get-Next-Request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Cere </a:t>
                      </a:r>
                      <a:r>
                        <a:rPr lang="en-US" sz="2000" b="0" dirty="0" err="1"/>
                        <a:t>valoarea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următorului</a:t>
                      </a:r>
                      <a:r>
                        <a:rPr lang="en-US" sz="2000" b="0" dirty="0"/>
                        <a:t> OID, conform </a:t>
                      </a:r>
                      <a:r>
                        <a:rPr lang="en-US" sz="2000" b="0" dirty="0" err="1"/>
                        <a:t>ordonării</a:t>
                      </a:r>
                      <a:r>
                        <a:rPr lang="en-US" sz="2000" b="0" dirty="0"/>
                        <a:t> OID </a:t>
                      </a:r>
                      <a:r>
                        <a:rPr lang="en-US" sz="2000" b="0" dirty="0" err="1"/>
                        <a:t>în</a:t>
                      </a:r>
                      <a:r>
                        <a:rPr lang="en-US" sz="2000" b="0" dirty="0"/>
                        <a:t> MIB.</a:t>
                      </a:r>
                    </a:p>
                    <a:p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5558"/>
                  </a:ext>
                </a:extLst>
              </a:tr>
              <a:tr h="401859">
                <a:tc>
                  <a:txBody>
                    <a:bodyPr/>
                    <a:lstStyle/>
                    <a:p>
                      <a:r>
                        <a:rPr lang="en-US" sz="2000" dirty="0"/>
                        <a:t>Set-Request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b="0" dirty="0"/>
                        <a:t>Cere modificarea valorii unui OID.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06316"/>
                  </a:ext>
                </a:extLst>
              </a:tr>
              <a:tr h="401859">
                <a:tc>
                  <a:txBody>
                    <a:bodyPr/>
                    <a:lstStyle/>
                    <a:p>
                      <a:r>
                        <a:rPr lang="en-US" sz="2000" dirty="0"/>
                        <a:t>Get-Response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Răspuns</a:t>
                      </a:r>
                      <a:r>
                        <a:rPr lang="fr-FR" sz="2000" dirty="0"/>
                        <a:t> de la agent </a:t>
                      </a:r>
                      <a:r>
                        <a:rPr lang="fr-FR" sz="2000" dirty="0" err="1"/>
                        <a:t>către</a:t>
                      </a:r>
                      <a:r>
                        <a:rPr lang="fr-FR" sz="2000" dirty="0"/>
                        <a:t> manager </a:t>
                      </a:r>
                      <a:r>
                        <a:rPr lang="fr-FR" sz="2000" dirty="0" err="1"/>
                        <a:t>pentru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cele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trei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pachete</a:t>
                      </a:r>
                      <a:r>
                        <a:rPr lang="fr-FR" sz="2000" dirty="0"/>
                        <a:t> de mai sus.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506735"/>
                  </a:ext>
                </a:extLst>
              </a:tr>
              <a:tr h="2098792">
                <a:tc>
                  <a:txBody>
                    <a:bodyPr/>
                    <a:lstStyle/>
                    <a:p>
                      <a:r>
                        <a:rPr lang="en-US" sz="2000" dirty="0"/>
                        <a:t>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Notificare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trimisă</a:t>
                      </a:r>
                      <a:r>
                        <a:rPr lang="en-US" sz="2000" dirty="0"/>
                        <a:t> de un agent </a:t>
                      </a:r>
                      <a:r>
                        <a:rPr lang="en-US" sz="2000" dirty="0" err="1"/>
                        <a:t>în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urma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apariţiei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unui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eveniment</a:t>
                      </a:r>
                      <a:r>
                        <a:rPr lang="en-US" sz="2000" dirty="0"/>
                        <a:t>.</a:t>
                      </a:r>
                    </a:p>
                    <a:p>
                      <a:r>
                        <a:rPr lang="en-US" sz="2000" dirty="0" err="1"/>
                        <a:t>Exemple</a:t>
                      </a:r>
                      <a:r>
                        <a:rPr lang="en-US" sz="2000" dirty="0"/>
                        <a:t> de TRAP: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/>
                        <a:t>linkDown</a:t>
                      </a:r>
                      <a:r>
                        <a:rPr lang="en-US" sz="1800" dirty="0"/>
                        <a:t>: </a:t>
                      </a:r>
                      <a:r>
                        <a:rPr lang="en-US" sz="1800" dirty="0" err="1"/>
                        <a:t>interfaţa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este</a:t>
                      </a:r>
                      <a:r>
                        <a:rPr lang="en-US" sz="1800" dirty="0"/>
                        <a:t> "down“;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/>
                        <a:t>coldStart</a:t>
                      </a:r>
                      <a:r>
                        <a:rPr lang="en-US" sz="1800" dirty="0"/>
                        <a:t>: </a:t>
                      </a:r>
                      <a:r>
                        <a:rPr lang="en-US" sz="1800" dirty="0" err="1"/>
                        <a:t>restartare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neaşteptată</a:t>
                      </a:r>
                      <a:r>
                        <a:rPr lang="en-US" sz="1800" dirty="0"/>
                        <a:t>;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/>
                        <a:t>warmStart</a:t>
                      </a:r>
                      <a:r>
                        <a:rPr lang="en-US" sz="1800" dirty="0"/>
                        <a:t>: soft reboot;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linkup: </a:t>
                      </a:r>
                      <a:r>
                        <a:rPr lang="en-US" sz="1800" dirty="0" err="1"/>
                        <a:t>opusul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linkDown</a:t>
                      </a:r>
                      <a:r>
                        <a:rPr lang="en-US" sz="1800" dirty="0"/>
                        <a:t>;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(SNMP) </a:t>
                      </a:r>
                      <a:r>
                        <a:rPr lang="en-US" sz="1800" dirty="0" err="1"/>
                        <a:t>AuthenticationFailure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791562"/>
                  </a:ext>
                </a:extLst>
              </a:tr>
              <a:tr h="1202634">
                <a:tc>
                  <a:txBody>
                    <a:bodyPr/>
                    <a:lstStyle/>
                    <a:p>
                      <a:r>
                        <a:rPr lang="en-US" sz="2000" dirty="0"/>
                        <a:t>Inform-Request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Doar </a:t>
                      </a:r>
                      <a:r>
                        <a:rPr lang="en-US" sz="2000" dirty="0" err="1"/>
                        <a:t>începând</a:t>
                      </a:r>
                      <a:r>
                        <a:rPr lang="en-US" sz="2000" dirty="0"/>
                        <a:t> cu SNMPv2, </a:t>
                      </a:r>
                      <a:r>
                        <a:rPr lang="en-US" sz="2000" dirty="0" err="1"/>
                        <a:t>notificare</a:t>
                      </a:r>
                      <a:r>
                        <a:rPr lang="en-US" sz="2000" dirty="0"/>
                        <a:t> gen trap, </a:t>
                      </a:r>
                      <a:r>
                        <a:rPr lang="en-US" sz="2000" dirty="0" err="1"/>
                        <a:t>fiabilă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confirmată</a:t>
                      </a:r>
                      <a:r>
                        <a:rPr lang="en-US" sz="2000" dirty="0"/>
                        <a:t>).</a:t>
                      </a:r>
                      <a:br>
                        <a:rPr lang="en-US" sz="2000" dirty="0"/>
                      </a:br>
                      <a:r>
                        <a:rPr lang="en-US" sz="2000" dirty="0" err="1"/>
                        <a:t>Mesajele</a:t>
                      </a:r>
                      <a:r>
                        <a:rPr lang="en-US" sz="2000" dirty="0"/>
                        <a:t> Inform-Request </a:t>
                      </a:r>
                      <a:r>
                        <a:rPr lang="en-US" sz="2000" dirty="0" err="1"/>
                        <a:t>solicită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mai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multe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resurse</a:t>
                      </a:r>
                      <a:r>
                        <a:rPr lang="en-US" sz="2000" dirty="0"/>
                        <a:t>: trebuie </a:t>
                      </a:r>
                      <a:r>
                        <a:rPr lang="en-US" sz="2000" dirty="0" err="1"/>
                        <a:t>memorate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până</a:t>
                      </a:r>
                      <a:r>
                        <a:rPr lang="en-US" sz="2000" dirty="0"/>
                        <a:t> la </a:t>
                      </a:r>
                      <a:r>
                        <a:rPr lang="en-US" sz="2000" dirty="0" err="1"/>
                        <a:t>confirmare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confirmările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generează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trafic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suplimentar</a:t>
                      </a:r>
                      <a:r>
                        <a:rPr lang="en-US" sz="2000" dirty="0"/>
                        <a:t>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698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63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xplore the Importance of Computer Networking | Warwick">
            <a:extLst>
              <a:ext uri="{FF2B5EF4-FFF2-40B4-BE49-F238E27FC236}">
                <a16:creationId xmlns:a16="http://schemas.microsoft.com/office/drawing/2014/main" id="{22031E41-D9C0-7F84-CDFC-0D50BF5B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22" y="1246928"/>
            <a:ext cx="8087999" cy="5391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Procesul</a:t>
            </a:r>
            <a:r>
              <a:rPr lang="en-US" dirty="0"/>
              <a:t> de </a:t>
            </a:r>
            <a:r>
              <a:rPr lang="en-US" dirty="0" err="1"/>
              <a:t>translatare</a:t>
            </a:r>
            <a:r>
              <a:rPr lang="en-US" dirty="0"/>
              <a:t> (II)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943E1A-EC26-17D7-C6B2-9DAC8FFF005D}"/>
              </a:ext>
            </a:extLst>
          </p:cNvPr>
          <p:cNvSpPr/>
          <p:nvPr/>
        </p:nvSpPr>
        <p:spPr>
          <a:xfrm>
            <a:off x="5508308" y="2130814"/>
            <a:ext cx="2071171" cy="64999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Translatări</a:t>
            </a:r>
            <a:endParaRPr lang="en-US" sz="3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0B5877-C106-36B2-9F3A-44A08DAA8CC3}"/>
              </a:ext>
            </a:extLst>
          </p:cNvPr>
          <p:cNvSpPr/>
          <p:nvPr/>
        </p:nvSpPr>
        <p:spPr>
          <a:xfrm>
            <a:off x="3859910" y="3574024"/>
            <a:ext cx="2128091" cy="145676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</a:t>
            </a:r>
            <a:br>
              <a:rPr lang="en-US" sz="3000" dirty="0"/>
            </a:br>
            <a:r>
              <a:rPr lang="en-US" sz="3000" dirty="0"/>
              <a:t>Address</a:t>
            </a:r>
            <a:br>
              <a:rPr lang="en-US" sz="3000" dirty="0"/>
            </a:br>
            <a:r>
              <a:rPr lang="en-US" sz="3000" dirty="0"/>
              <a:t>Translation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017E0E-9660-0E55-6B3D-22E6D52B94C1}"/>
              </a:ext>
            </a:extLst>
          </p:cNvPr>
          <p:cNvSpPr/>
          <p:nvPr/>
        </p:nvSpPr>
        <p:spPr>
          <a:xfrm>
            <a:off x="7267335" y="3574024"/>
            <a:ext cx="2128091" cy="145676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Port</a:t>
            </a:r>
            <a:br>
              <a:rPr lang="en-US" sz="3000" dirty="0"/>
            </a:br>
            <a:r>
              <a:rPr lang="en-US" sz="3000" dirty="0"/>
              <a:t>Address</a:t>
            </a:r>
            <a:br>
              <a:rPr lang="en-US" sz="3000" dirty="0"/>
            </a:br>
            <a:r>
              <a:rPr lang="en-US" sz="3000" dirty="0"/>
              <a:t>Translation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0D8FD0-1E23-EC00-1169-2A918D158D1F}"/>
              </a:ext>
            </a:extLst>
          </p:cNvPr>
          <p:cNvSpPr/>
          <p:nvPr/>
        </p:nvSpPr>
        <p:spPr>
          <a:xfrm>
            <a:off x="2327188" y="5683971"/>
            <a:ext cx="1792995" cy="570122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Static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E9A9A0-AC11-FDEC-C5F1-61C351AEF9B4}"/>
              </a:ext>
            </a:extLst>
          </p:cNvPr>
          <p:cNvSpPr/>
          <p:nvPr/>
        </p:nvSpPr>
        <p:spPr>
          <a:xfrm>
            <a:off x="5647395" y="5683971"/>
            <a:ext cx="1792995" cy="570122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Dinamic</a:t>
            </a:r>
            <a:endParaRPr lang="en-US" sz="30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9D5755E-331C-D633-0369-211C66D2C8CE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0800000" flipV="1">
            <a:off x="4923956" y="2455812"/>
            <a:ext cx="584352" cy="1118212"/>
          </a:xfrm>
          <a:prstGeom prst="bent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56F32A2-1C99-EF4A-E98E-FB8B3D8D1CBB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7579479" y="2455812"/>
            <a:ext cx="751902" cy="1118212"/>
          </a:xfrm>
          <a:prstGeom prst="bent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048FC0B-E81C-7193-FD12-1A91C6B5D7B1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3223686" y="4302405"/>
            <a:ext cx="636224" cy="1381565"/>
          </a:xfrm>
          <a:prstGeom prst="bent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1C382EF-2188-9AC4-C4F9-57D2F67EDA34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988001" y="4302406"/>
            <a:ext cx="555892" cy="1381565"/>
          </a:xfrm>
          <a:prstGeom prst="bent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5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</a:t>
            </a:r>
            <a:r>
              <a:rPr lang="en-US" dirty="0" err="1"/>
              <a:t>snmpwalk</a:t>
            </a:r>
            <a:r>
              <a:rPr lang="en-US" dirty="0"/>
              <a:t> pe Linux</a:t>
            </a:r>
          </a:p>
        </p:txBody>
      </p:sp>
      <p:pic>
        <p:nvPicPr>
          <p:cNvPr id="4" name="Screenshot 2020-12-07 at 21.45.05.png" descr="Screenshot 2020-12-07 at 21.45.05.png">
            <a:extLst>
              <a:ext uri="{FF2B5EF4-FFF2-40B4-BE49-F238E27FC236}">
                <a16:creationId xmlns:a16="http://schemas.microsoft.com/office/drawing/2014/main" id="{FC7AE4D3-9BBA-69BA-F102-9787E9AC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80" y="1864284"/>
            <a:ext cx="8255039" cy="49777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22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1,000+ Free Room-Wall &amp; Room Images - Pixabay">
            <a:extLst>
              <a:ext uri="{FF2B5EF4-FFF2-40B4-BE49-F238E27FC236}">
                <a16:creationId xmlns:a16="http://schemas.microsoft.com/office/drawing/2014/main" id="{E968AB0F-88FD-4534-C7FD-AAD43D963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" y="1443210"/>
            <a:ext cx="12192000" cy="54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Poanta</a:t>
            </a:r>
            <a:r>
              <a:rPr lang="en-US" altLang="en-US" dirty="0"/>
              <a:t> </a:t>
            </a:r>
            <a:r>
              <a:rPr lang="en-US" altLang="en-US" dirty="0" err="1"/>
              <a:t>cursului</a:t>
            </a:r>
            <a:endParaRPr lang="en-US" dirty="0"/>
          </a:p>
        </p:txBody>
      </p:sp>
      <p:pic>
        <p:nvPicPr>
          <p:cNvPr id="2058" name="Picture 10" descr="Lost in Translation movie review (2003) | Roger Ebert">
            <a:extLst>
              <a:ext uri="{FF2B5EF4-FFF2-40B4-BE49-F238E27FC236}">
                <a16:creationId xmlns:a16="http://schemas.microsoft.com/office/drawing/2014/main" id="{7A11E21E-D601-36DC-092F-284A45897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9734"/>
            <a:ext cx="11430000" cy="4762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5B83C3C-3030-1CB3-F680-ECF789DAA92E}"/>
              </a:ext>
            </a:extLst>
          </p:cNvPr>
          <p:cNvSpPr/>
          <p:nvPr/>
        </p:nvSpPr>
        <p:spPr>
          <a:xfrm>
            <a:off x="2117035" y="1759734"/>
            <a:ext cx="3473013" cy="1344058"/>
          </a:xfrm>
          <a:prstGeom prst="wedgeRoundRectCallout">
            <a:avLst>
              <a:gd name="adj1" fmla="val -43072"/>
              <a:gd name="adj2" fmla="val 80665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I’d tell you a joke about NAT, but it will have to be translated.</a:t>
            </a:r>
          </a:p>
        </p:txBody>
      </p:sp>
      <p:pic>
        <p:nvPicPr>
          <p:cNvPr id="2060" name="Picture 12" descr="Lost In Translation Picture - Image Abyss">
            <a:extLst>
              <a:ext uri="{FF2B5EF4-FFF2-40B4-BE49-F238E27FC236}">
                <a16:creationId xmlns:a16="http://schemas.microsoft.com/office/drawing/2014/main" id="{ED7567B6-598C-1EEF-8B87-3DE665F7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750797"/>
            <a:ext cx="7620000" cy="29527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 Static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ED7AF6-DCD6-B98B-3C73-F4045D54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241" y="2339606"/>
            <a:ext cx="7563556" cy="38782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55960"/>
            <a:ext cx="5023556" cy="4845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b="1" dirty="0" err="1"/>
              <a:t>Problemă</a:t>
            </a:r>
            <a:r>
              <a:rPr lang="en-US" sz="2800" dirty="0"/>
              <a:t>: Server-</a:t>
            </a:r>
            <a:r>
              <a:rPr lang="en-US" sz="2800" dirty="0" err="1"/>
              <a:t>ul</a:t>
            </a:r>
            <a:r>
              <a:rPr lang="en-US" sz="2800" dirty="0"/>
              <a:t> A are o </a:t>
            </a:r>
            <a:r>
              <a:rPr lang="en-US" sz="2800" dirty="0" err="1"/>
              <a:t>adresă</a:t>
            </a:r>
            <a:r>
              <a:rPr lang="en-US" sz="2800" dirty="0"/>
              <a:t> </a:t>
            </a:r>
            <a:r>
              <a:rPr lang="en-US" sz="2800" dirty="0" err="1"/>
              <a:t>privată</a:t>
            </a:r>
            <a:r>
              <a:rPr lang="en-US" sz="2800" dirty="0"/>
              <a:t>, </a:t>
            </a:r>
            <a:r>
              <a:rPr lang="en-US" sz="2800" dirty="0" err="1"/>
              <a:t>însă</a:t>
            </a:r>
            <a:r>
              <a:rPr lang="en-US" sz="2800" dirty="0"/>
              <a:t> </a:t>
            </a:r>
            <a:r>
              <a:rPr lang="en-US" sz="2800" dirty="0" err="1"/>
              <a:t>vrem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fie </a:t>
            </a:r>
            <a:r>
              <a:rPr lang="en-US" sz="2800" dirty="0" err="1"/>
              <a:t>accesibil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exterior </a:t>
            </a:r>
            <a:r>
              <a:rPr lang="en-US" sz="2800" dirty="0" err="1"/>
              <a:t>printr</a:t>
            </a:r>
            <a:r>
              <a:rPr lang="en-US" sz="2800" dirty="0"/>
              <a:t>-o </a:t>
            </a:r>
            <a:r>
              <a:rPr lang="en-US" sz="2800" dirty="0" err="1"/>
              <a:t>adresă</a:t>
            </a:r>
            <a:r>
              <a:rPr lang="en-US" sz="2800" dirty="0"/>
              <a:t> </a:t>
            </a:r>
            <a:r>
              <a:rPr lang="en-US" sz="2800" dirty="0" err="1"/>
              <a:t>publică</a:t>
            </a:r>
            <a:r>
              <a:rPr lang="en-US" sz="2800" dirty="0"/>
              <a:t> </a:t>
            </a:r>
            <a:r>
              <a:rPr lang="en-US" sz="2800" dirty="0" err="1"/>
              <a:t>unică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constantă</a:t>
            </a:r>
            <a:r>
              <a:rPr lang="en-US" sz="2800" dirty="0"/>
              <a:t>.</a:t>
            </a:r>
          </a:p>
          <a:p>
            <a:pPr marL="285750" indent="-285750"/>
            <a:r>
              <a:rPr lang="en-US" sz="2800" b="1" dirty="0" err="1"/>
              <a:t>Soluție</a:t>
            </a:r>
            <a:r>
              <a:rPr lang="en-US" sz="2800" dirty="0"/>
              <a:t>: NAT static</a:t>
            </a:r>
          </a:p>
          <a:p>
            <a:pPr marL="742950" lvl="1" indent="-285750"/>
            <a:r>
              <a:rPr lang="en-US" sz="2600" dirty="0" err="1"/>
              <a:t>Adresa</a:t>
            </a:r>
            <a:r>
              <a:rPr lang="en-US" sz="2600" dirty="0"/>
              <a:t> </a:t>
            </a:r>
            <a:r>
              <a:rPr lang="en-US" sz="2600" dirty="0" err="1"/>
              <a:t>internă</a:t>
            </a:r>
            <a:r>
              <a:rPr lang="en-US" sz="2600" dirty="0"/>
              <a:t> a server-</a:t>
            </a:r>
            <a:r>
              <a:rPr lang="en-US" sz="2600" dirty="0" err="1"/>
              <a:t>ului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mereu</a:t>
            </a:r>
            <a:r>
              <a:rPr lang="en-US" sz="2600" dirty="0"/>
              <a:t> </a:t>
            </a:r>
            <a:r>
              <a:rPr lang="en-US" sz="2600" dirty="0" err="1"/>
              <a:t>translatată</a:t>
            </a:r>
            <a:r>
              <a:rPr lang="en-US" sz="2600" dirty="0"/>
              <a:t> la o </a:t>
            </a:r>
            <a:r>
              <a:rPr lang="en-US" sz="2600" dirty="0" err="1"/>
              <a:t>adresă</a:t>
            </a:r>
            <a:r>
              <a:rPr lang="en-US" sz="2600" dirty="0"/>
              <a:t> </a:t>
            </a:r>
            <a:r>
              <a:rPr lang="en-US" sz="2600" dirty="0" err="1"/>
              <a:t>publică</a:t>
            </a:r>
            <a:r>
              <a:rPr lang="en-US" sz="2600" dirty="0"/>
              <a:t> </a:t>
            </a:r>
            <a:r>
              <a:rPr lang="en-US" sz="2600" dirty="0" err="1"/>
              <a:t>rezervată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660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 </a:t>
            </a:r>
            <a:r>
              <a:rPr lang="en-US" dirty="0" err="1"/>
              <a:t>dinamic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55961"/>
            <a:ext cx="12192000" cy="1801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b="1" dirty="0" err="1"/>
              <a:t>Problemă</a:t>
            </a:r>
            <a:r>
              <a:rPr lang="en-US" sz="2800" dirty="0"/>
              <a:t>: </a:t>
            </a:r>
            <a:r>
              <a:rPr lang="en-US" sz="2800" dirty="0" err="1"/>
              <a:t>Avem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rețeaua</a:t>
            </a:r>
            <a:r>
              <a:rPr lang="en-US" sz="2800" dirty="0"/>
              <a:t> </a:t>
            </a:r>
            <a:r>
              <a:rPr lang="en-US" sz="2800" dirty="0" err="1"/>
              <a:t>privată</a:t>
            </a:r>
            <a:r>
              <a:rPr lang="en-US" sz="2800" dirty="0"/>
              <a:t> 40 de </a:t>
            </a:r>
            <a:r>
              <a:rPr lang="en-US" sz="2800" dirty="0" err="1"/>
              <a:t>stații</a:t>
            </a:r>
            <a:r>
              <a:rPr lang="en-US" sz="2800" dirty="0"/>
              <a:t>, </a:t>
            </a:r>
            <a:r>
              <a:rPr lang="en-US" sz="2800" dirty="0" err="1"/>
              <a:t>dar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20 de </a:t>
            </a:r>
            <a:r>
              <a:rPr lang="en-US" sz="2800" dirty="0" err="1"/>
              <a:t>adrese</a:t>
            </a:r>
            <a:r>
              <a:rPr lang="en-US" sz="2800" dirty="0"/>
              <a:t> </a:t>
            </a:r>
            <a:r>
              <a:rPr lang="en-US" sz="2800" dirty="0" err="1"/>
              <a:t>publice</a:t>
            </a:r>
            <a:r>
              <a:rPr lang="en-US" sz="2800" dirty="0"/>
              <a:t>.</a:t>
            </a:r>
          </a:p>
          <a:p>
            <a:pPr marL="285750" indent="-285750"/>
            <a:r>
              <a:rPr lang="en-US" sz="2800" b="1" dirty="0" err="1"/>
              <a:t>Soluție</a:t>
            </a:r>
            <a:r>
              <a:rPr lang="en-US" sz="2800" dirty="0"/>
              <a:t>: NAT </a:t>
            </a:r>
            <a:r>
              <a:rPr lang="en-US" sz="2800" dirty="0" err="1"/>
              <a:t>dinamic</a:t>
            </a:r>
            <a:endParaRPr lang="en-US" sz="2800" dirty="0"/>
          </a:p>
          <a:p>
            <a:pPr marL="742950" lvl="1" indent="-285750"/>
            <a:r>
              <a:rPr lang="en-US" sz="2600" dirty="0" err="1"/>
              <a:t>Stațiile</a:t>
            </a:r>
            <a:r>
              <a:rPr lang="en-US" sz="2600" dirty="0"/>
              <a:t> care </a:t>
            </a:r>
            <a:r>
              <a:rPr lang="en-US" sz="2600" dirty="0" err="1"/>
              <a:t>vor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comunice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Internet </a:t>
            </a:r>
            <a:r>
              <a:rPr lang="en-US" sz="2600" dirty="0" err="1"/>
              <a:t>primesc</a:t>
            </a:r>
            <a:r>
              <a:rPr lang="en-US" sz="2600" dirty="0"/>
              <a:t> </a:t>
            </a:r>
            <a:r>
              <a:rPr lang="en-US" sz="2600" dirty="0" err="1"/>
              <a:t>temporar</a:t>
            </a:r>
            <a:r>
              <a:rPr lang="en-US" sz="2600" dirty="0"/>
              <a:t> </a:t>
            </a:r>
            <a:r>
              <a:rPr lang="en-US" sz="2600" dirty="0" err="1"/>
              <a:t>una</a:t>
            </a:r>
            <a:r>
              <a:rPr lang="en-US" sz="2600" dirty="0"/>
              <a:t> din </a:t>
            </a:r>
            <a:r>
              <a:rPr lang="en-US" sz="2600" dirty="0" err="1"/>
              <a:t>adresele</a:t>
            </a:r>
            <a:r>
              <a:rPr lang="en-US" sz="2600" dirty="0"/>
              <a:t> </a:t>
            </a:r>
            <a:r>
              <a:rPr lang="en-US" sz="2600" dirty="0" err="1"/>
              <a:t>publice</a:t>
            </a:r>
            <a:r>
              <a:rPr lang="en-US" sz="2600" dirty="0"/>
              <a:t>  </a:t>
            </a:r>
            <a:r>
              <a:rPr lang="en-US" sz="2600" dirty="0" err="1"/>
              <a:t>disponibile</a:t>
            </a:r>
            <a:r>
              <a:rPr lang="en-US" sz="2600" dirty="0"/>
              <a:t> (din </a:t>
            </a:r>
            <a:r>
              <a:rPr lang="en-US" sz="2600" b="1" dirty="0"/>
              <a:t>NAT Pool</a:t>
            </a:r>
            <a:r>
              <a:rPr lang="en-US" sz="2600" dirty="0"/>
              <a:t>), </a:t>
            </a:r>
            <a:r>
              <a:rPr lang="en-US" sz="2600" dirty="0" err="1"/>
              <a:t>dacă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există</a:t>
            </a:r>
            <a:r>
              <a:rPr lang="en-US" sz="2600" dirty="0"/>
              <a:t> </a:t>
            </a:r>
            <a:r>
              <a:rPr lang="en-US" sz="2600" dirty="0" err="1"/>
              <a:t>adrese</a:t>
            </a:r>
            <a:r>
              <a:rPr lang="en-US" sz="2600" dirty="0"/>
              <a:t> </a:t>
            </a:r>
            <a:r>
              <a:rPr lang="en-US" sz="2600" dirty="0" err="1"/>
              <a:t>nefolosite</a:t>
            </a:r>
            <a:r>
              <a:rPr lang="en-US" sz="2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3C86F-E135-D7E4-7807-EFF1D88BE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12" y="3657601"/>
            <a:ext cx="9609375" cy="27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FCA22C-003B-D919-D21A-BA65BD5E7405}"/>
              </a:ext>
            </a:extLst>
          </p:cNvPr>
          <p:cNvSpPr txBox="1">
            <a:spLocks/>
          </p:cNvSpPr>
          <p:nvPr/>
        </p:nvSpPr>
        <p:spPr>
          <a:xfrm>
            <a:off x="0" y="1855961"/>
            <a:ext cx="12192000" cy="4862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b="1" dirty="0" err="1"/>
              <a:t>Problemă</a:t>
            </a:r>
            <a:r>
              <a:rPr lang="en-US" sz="2800" dirty="0"/>
              <a:t>: </a:t>
            </a:r>
            <a:r>
              <a:rPr lang="en-US" sz="2800" dirty="0" err="1"/>
              <a:t>Avem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rețeaua</a:t>
            </a:r>
            <a:r>
              <a:rPr lang="en-US" sz="2800" dirty="0"/>
              <a:t> </a:t>
            </a:r>
            <a:r>
              <a:rPr lang="en-US" sz="2800" dirty="0" err="1"/>
              <a:t>privată</a:t>
            </a:r>
            <a:r>
              <a:rPr lang="en-US" sz="2800" dirty="0"/>
              <a:t> 40 de </a:t>
            </a:r>
            <a:r>
              <a:rPr lang="en-US" sz="2800" dirty="0" err="1"/>
              <a:t>stații</a:t>
            </a:r>
            <a:r>
              <a:rPr lang="en-US" sz="2800" dirty="0"/>
              <a:t>, </a:t>
            </a:r>
            <a:r>
              <a:rPr lang="en-US" sz="2800" dirty="0" err="1"/>
              <a:t>dar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o </a:t>
            </a:r>
            <a:r>
              <a:rPr lang="en-US" sz="2800" dirty="0" err="1"/>
              <a:t>singură</a:t>
            </a:r>
            <a:r>
              <a:rPr lang="en-US" sz="2800" dirty="0"/>
              <a:t> </a:t>
            </a:r>
            <a:r>
              <a:rPr lang="en-US" sz="2800" dirty="0" err="1"/>
              <a:t>adresă</a:t>
            </a:r>
            <a:r>
              <a:rPr lang="en-US" sz="2800" dirty="0"/>
              <a:t> </a:t>
            </a:r>
            <a:r>
              <a:rPr lang="en-US" sz="2800" dirty="0" err="1"/>
              <a:t>publică</a:t>
            </a:r>
            <a:r>
              <a:rPr lang="en-US" sz="2800" dirty="0"/>
              <a:t>.</a:t>
            </a:r>
          </a:p>
          <a:p>
            <a:pPr marL="285750" indent="-285750"/>
            <a:r>
              <a:rPr lang="en-US" sz="2800" b="1" dirty="0" err="1"/>
              <a:t>Soluție</a:t>
            </a:r>
            <a:r>
              <a:rPr lang="en-US" sz="2800" dirty="0"/>
              <a:t>: PAT (Port Address Translation)</a:t>
            </a:r>
          </a:p>
          <a:p>
            <a:pPr marL="742950" lvl="1" indent="-285750"/>
            <a:r>
              <a:rPr lang="en-US" sz="2600" dirty="0"/>
              <a:t>Mai </a:t>
            </a:r>
            <a:r>
              <a:rPr lang="en-US" sz="2600" dirty="0" err="1"/>
              <a:t>poartă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numele</a:t>
            </a:r>
            <a:r>
              <a:rPr lang="en-US" sz="2600" dirty="0"/>
              <a:t> de masquerade </a:t>
            </a:r>
            <a:r>
              <a:rPr lang="en-US" sz="2600" dirty="0" err="1"/>
              <a:t>sau</a:t>
            </a:r>
            <a:r>
              <a:rPr lang="en-US" sz="2600" dirty="0"/>
              <a:t> NAT Overload;</a:t>
            </a:r>
          </a:p>
          <a:p>
            <a:pPr marL="742950" lvl="1" indent="-285750"/>
            <a:r>
              <a:rPr lang="en-US" sz="2600" dirty="0"/>
              <a:t>La </a:t>
            </a:r>
            <a:r>
              <a:rPr lang="en-US" sz="2600" dirty="0" err="1"/>
              <a:t>transmitere</a:t>
            </a:r>
            <a:r>
              <a:rPr lang="en-US" sz="2600" dirty="0"/>
              <a:t> se </a:t>
            </a:r>
            <a:r>
              <a:rPr lang="en-US" sz="2600" dirty="0" err="1"/>
              <a:t>asociază</a:t>
            </a:r>
            <a:r>
              <a:rPr lang="en-US" sz="2600" dirty="0"/>
              <a:t> </a:t>
            </a:r>
            <a:r>
              <a:rPr lang="en-US" sz="2600" dirty="0" err="1"/>
              <a:t>fiecărei</a:t>
            </a:r>
            <a:r>
              <a:rPr lang="en-US" sz="2600" dirty="0"/>
              <a:t> </a:t>
            </a:r>
            <a:r>
              <a:rPr lang="en-US" sz="2600" dirty="0" err="1"/>
              <a:t>comunicații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un </a:t>
            </a:r>
            <a:r>
              <a:rPr lang="en-US" sz="2600" b="1" dirty="0"/>
              <a:t>port</a:t>
            </a:r>
            <a:r>
              <a:rPr lang="en-US" sz="2600" dirty="0"/>
              <a:t> (un </a:t>
            </a:r>
            <a:r>
              <a:rPr lang="en-US" sz="2600" dirty="0" err="1"/>
              <a:t>identificator</a:t>
            </a:r>
            <a:r>
              <a:rPr lang="en-US" sz="2600" dirty="0"/>
              <a:t> de </a:t>
            </a:r>
            <a:r>
              <a:rPr lang="en-US" sz="2600" dirty="0" err="1"/>
              <a:t>nivel</a:t>
            </a:r>
            <a:r>
              <a:rPr lang="en-US" sz="2600" dirty="0"/>
              <a:t> transport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indică</a:t>
            </a:r>
            <a:r>
              <a:rPr lang="en-US" sz="2600" dirty="0"/>
              <a:t> </a:t>
            </a:r>
            <a:r>
              <a:rPr lang="en-US" sz="2600" dirty="0" err="1"/>
              <a:t>programul</a:t>
            </a:r>
            <a:r>
              <a:rPr lang="en-US" sz="2600" dirty="0"/>
              <a:t> </a:t>
            </a:r>
            <a:r>
              <a:rPr lang="en-US" sz="2600" dirty="0" err="1"/>
              <a:t>sursă</a:t>
            </a:r>
            <a:r>
              <a:rPr lang="en-US" sz="2600" dirty="0"/>
              <a:t> / </a:t>
            </a:r>
            <a:r>
              <a:rPr lang="en-US" sz="2600" dirty="0" err="1"/>
              <a:t>destinație</a:t>
            </a:r>
            <a:r>
              <a:rPr lang="en-US" sz="2600" dirty="0"/>
              <a:t>) pe </a:t>
            </a:r>
            <a:r>
              <a:rPr lang="en-US" sz="2600" dirty="0" err="1"/>
              <a:t>ruter</a:t>
            </a:r>
            <a:r>
              <a:rPr lang="en-US" sz="2600" dirty="0"/>
              <a:t>;</a:t>
            </a:r>
          </a:p>
          <a:p>
            <a:pPr marL="742950" lvl="1" indent="-285750"/>
            <a:r>
              <a:rPr lang="en-US" sz="2600" dirty="0" err="1"/>
              <a:t>Când</a:t>
            </a:r>
            <a:r>
              <a:rPr lang="en-US" sz="2600" dirty="0"/>
              <a:t> </a:t>
            </a:r>
            <a:r>
              <a:rPr lang="en-US" sz="2600" dirty="0" err="1"/>
              <a:t>răspunsul</a:t>
            </a:r>
            <a:r>
              <a:rPr lang="en-US" sz="2600" dirty="0"/>
              <a:t> </a:t>
            </a:r>
            <a:r>
              <a:rPr lang="en-US" sz="2600" dirty="0" err="1"/>
              <a:t>destinatarului</a:t>
            </a:r>
            <a:r>
              <a:rPr lang="en-US" sz="2600" dirty="0"/>
              <a:t> </a:t>
            </a:r>
            <a:r>
              <a:rPr lang="en-US" sz="2600" dirty="0" err="1"/>
              <a:t>ajunge</a:t>
            </a:r>
            <a:r>
              <a:rPr lang="en-US" sz="2600" dirty="0"/>
              <a:t> la</a:t>
            </a:r>
            <a:br>
              <a:rPr lang="en-US" sz="2600" dirty="0"/>
            </a:br>
            <a:r>
              <a:rPr lang="en-US" sz="2600" dirty="0" err="1"/>
              <a:t>ruter</a:t>
            </a:r>
            <a:r>
              <a:rPr lang="en-US" sz="2600" dirty="0"/>
              <a:t>, </a:t>
            </a:r>
            <a:r>
              <a:rPr lang="en-US" sz="2600" dirty="0" err="1"/>
              <a:t>acesta</a:t>
            </a:r>
            <a:r>
              <a:rPr lang="en-US" sz="2600" dirty="0"/>
              <a:t> </a:t>
            </a:r>
            <a:r>
              <a:rPr lang="en-US" sz="2600" dirty="0" err="1"/>
              <a:t>citește</a:t>
            </a:r>
            <a:r>
              <a:rPr lang="en-US" sz="2600" dirty="0"/>
              <a:t> </a:t>
            </a:r>
            <a:r>
              <a:rPr lang="en-US" sz="2600" dirty="0" err="1"/>
              <a:t>portul</a:t>
            </a:r>
            <a:r>
              <a:rPr lang="en-US" sz="2600" dirty="0"/>
              <a:t> din </a:t>
            </a:r>
            <a:r>
              <a:rPr lang="en-US" sz="2600" dirty="0" err="1"/>
              <a:t>pachet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br>
              <a:rPr lang="en-US" sz="2600" dirty="0"/>
            </a:br>
            <a:r>
              <a:rPr lang="en-US" sz="2600" dirty="0" err="1"/>
              <a:t>consultă</a:t>
            </a:r>
            <a:r>
              <a:rPr lang="en-US" sz="2600" dirty="0"/>
              <a:t> </a:t>
            </a:r>
            <a:r>
              <a:rPr lang="en-US" sz="2600" dirty="0" err="1"/>
              <a:t>tabela</a:t>
            </a:r>
            <a:r>
              <a:rPr lang="en-US" sz="2600" dirty="0"/>
              <a:t> NAT pentru a </a:t>
            </a:r>
            <a:r>
              <a:rPr lang="en-US" sz="2600" dirty="0" err="1"/>
              <a:t>vedea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br>
              <a:rPr lang="en-US" sz="2600" dirty="0"/>
            </a:b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translateze</a:t>
            </a:r>
            <a:r>
              <a:rPr lang="en-US" sz="26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1B2B9-64D4-5208-4194-7E385300F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48" y="4459209"/>
            <a:ext cx="5741587" cy="23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3728B-B2A8-7FCC-BD42-F75A7594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17" y="1970678"/>
            <a:ext cx="8340365" cy="4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9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5471</TotalTime>
  <Words>2724</Words>
  <Application>Microsoft Office PowerPoint</Application>
  <PresentationFormat>Widescreen</PresentationFormat>
  <Paragraphs>301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1_Custom Design</vt:lpstr>
      <vt:lpstr>Custom Design</vt:lpstr>
      <vt:lpstr>Rețele de calculatoare</vt:lpstr>
      <vt:lpstr>Vă mulțumesc că ați venit la curs!</vt:lpstr>
      <vt:lpstr>Problema epuzării adreselor IPv4</vt:lpstr>
      <vt:lpstr>Procesul de translatare</vt:lpstr>
      <vt:lpstr>Procesul de translatare (II)</vt:lpstr>
      <vt:lpstr>NAT Static</vt:lpstr>
      <vt:lpstr>NAT dinamic</vt:lpstr>
      <vt:lpstr>PAT</vt:lpstr>
      <vt:lpstr>PAT (II)</vt:lpstr>
      <vt:lpstr>NAT în Linux</vt:lpstr>
      <vt:lpstr>NAT static cu iptables</vt:lpstr>
      <vt:lpstr>NAT static cu iptables (II)</vt:lpstr>
      <vt:lpstr>NAT dinamic / PAT cu iptables</vt:lpstr>
      <vt:lpstr>NAT cu iptables</vt:lpstr>
      <vt:lpstr>NAT dinamic / PAT cu iptables</vt:lpstr>
      <vt:lpstr>Demo: PAT folosind Open.NAT</vt:lpstr>
      <vt:lpstr>Dezavantajele NAT / PAT</vt:lpstr>
      <vt:lpstr>ARP / RARP</vt:lpstr>
      <vt:lpstr>Formatul cadrului</vt:lpstr>
      <vt:lpstr>Exemplu ARP</vt:lpstr>
      <vt:lpstr>Proxy ARP</vt:lpstr>
      <vt:lpstr>NDP</vt:lpstr>
      <vt:lpstr>Determinarea adresei de nivel 2</vt:lpstr>
      <vt:lpstr>Auto-configurare fără salvarea stării</vt:lpstr>
      <vt:lpstr>Auto-configurare fără salvarea stării (II)</vt:lpstr>
      <vt:lpstr>Auto-configurare fără salvarea stării (III)</vt:lpstr>
      <vt:lpstr>Auto-configurare fără salvarea stării (IV)</vt:lpstr>
      <vt:lpstr>Auto-configurare fără salvarea stării (V)</vt:lpstr>
      <vt:lpstr>Auto-configurare fără salvarea stării (VI)</vt:lpstr>
      <vt:lpstr>Auto-configurare fără salvarea stării (VII)</vt:lpstr>
      <vt:lpstr>Auto-configurare fără salvarea stării (VIII)</vt:lpstr>
      <vt:lpstr>Auto-configurare cu salvarea stării</vt:lpstr>
      <vt:lpstr>ICMP</vt:lpstr>
      <vt:lpstr>Exemple de erori</vt:lpstr>
      <vt:lpstr>Utilitarul ping</vt:lpstr>
      <vt:lpstr>Utilitarul traceroute / tracert</vt:lpstr>
      <vt:lpstr>ICMP v6</vt:lpstr>
      <vt:lpstr>DHCP</vt:lpstr>
      <vt:lpstr>DHCP (II)</vt:lpstr>
      <vt:lpstr>DHCP (III)</vt:lpstr>
      <vt:lpstr>DHCP (IV)</vt:lpstr>
      <vt:lpstr>DHCP (V)</vt:lpstr>
      <vt:lpstr>DHCP (VI)</vt:lpstr>
      <vt:lpstr>DHCP Relay</vt:lpstr>
      <vt:lpstr>SNMP</vt:lpstr>
      <vt:lpstr>Interacțiuni SNMP</vt:lpstr>
      <vt:lpstr>Modelul SNMP</vt:lpstr>
      <vt:lpstr>Protocolul SNMP</vt:lpstr>
      <vt:lpstr>Mesaje SNMP</vt:lpstr>
      <vt:lpstr>Client snmpwalk pe Linux</vt:lpstr>
      <vt:lpstr>Poanta cursului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1074</cp:revision>
  <dcterms:created xsi:type="dcterms:W3CDTF">2023-02-20T18:01:55Z</dcterms:created>
  <dcterms:modified xsi:type="dcterms:W3CDTF">2025-02-24T08:59:14Z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